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360" r:id="rId2"/>
    <p:sldId id="257" r:id="rId3"/>
    <p:sldId id="291" r:id="rId4"/>
    <p:sldId id="352" r:id="rId5"/>
    <p:sldId id="341" r:id="rId6"/>
    <p:sldId id="332" r:id="rId7"/>
    <p:sldId id="353" r:id="rId8"/>
    <p:sldId id="342" r:id="rId9"/>
    <p:sldId id="343" r:id="rId10"/>
    <p:sldId id="345" r:id="rId11"/>
    <p:sldId id="327" r:id="rId12"/>
    <p:sldId id="326" r:id="rId13"/>
    <p:sldId id="312" r:id="rId14"/>
    <p:sldId id="354" r:id="rId15"/>
    <p:sldId id="302" r:id="rId16"/>
    <p:sldId id="314" r:id="rId17"/>
    <p:sldId id="355" r:id="rId18"/>
    <p:sldId id="316" r:id="rId19"/>
    <p:sldId id="317" r:id="rId20"/>
    <p:sldId id="304" r:id="rId21"/>
    <p:sldId id="356" r:id="rId22"/>
    <p:sldId id="323" r:id="rId23"/>
    <p:sldId id="321" r:id="rId24"/>
    <p:sldId id="361" r:id="rId25"/>
    <p:sldId id="325" r:id="rId26"/>
    <p:sldId id="351" r:id="rId27"/>
    <p:sldId id="357" r:id="rId28"/>
    <p:sldId id="330" r:id="rId29"/>
    <p:sldId id="335" r:id="rId30"/>
    <p:sldId id="336" r:id="rId31"/>
    <p:sldId id="358" r:id="rId32"/>
    <p:sldId id="350" r:id="rId33"/>
    <p:sldId id="359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00A2D8"/>
    <a:srgbClr val="A7C4DE"/>
    <a:srgbClr val="5B9BD5"/>
    <a:srgbClr val="F3D5E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666"/>
    <p:restoredTop sz="91876" autoAdjust="0"/>
  </p:normalViewPr>
  <p:slideViewPr>
    <p:cSldViewPr snapToGrid="0" snapToObjects="1" showGuides="1">
      <p:cViewPr>
        <p:scale>
          <a:sx n="70" d="100"/>
          <a:sy n="70" d="100"/>
        </p:scale>
        <p:origin x="-115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CED47-C70B-B242-B6DF-7379D6C747D8}" type="datetimeFigureOut">
              <a:rPr kumimoji="1" lang="zh-CN" altLang="en-US" smtClean="0"/>
              <a:pPr/>
              <a:t>2016/10/28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86468-8541-1C48-82B3-847C19F63FF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189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719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719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719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649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4719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301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和腾讯海量服务之道比较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和腾讯海量服务之道比较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为什么选择我们，我们架构有什么</a:t>
            </a:r>
            <a:r>
              <a:rPr lang="zh-CN" altLang="en-US" smtClean="0"/>
              <a:t>优势？我们先走一个事故看看不好的架构会带来什么问题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525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必须有套微服务架构去支撑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86468-8541-1C48-82B3-847C19F63FF5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7585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5429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16055" y="6615538"/>
            <a:ext cx="2057400" cy="13094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9A78F96D-9793-DC41-83CD-ABBFCF492A4E}" type="datetimeFigureOut">
              <a:rPr kumimoji="1" lang="zh-CN" altLang="en-US" smtClean="0"/>
              <a:pPr/>
              <a:t>2016/10/28</a:t>
            </a:fld>
            <a:endParaRPr kumimoji="1"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6355" y="6615538"/>
            <a:ext cx="3086100" cy="13094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kumimoji="1"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45355" y="6615538"/>
            <a:ext cx="2057400" cy="13094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BCD3ABA2-D63F-6945-BCB3-591662ADFCB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796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4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3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30387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7184" y="23962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自我介绍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" name="组合 37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" name="组合 3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7" name="Picture 3" descr="C:\Users\joeyzhong\AppData\Roaming\Tencent\Users\645701870\QQ\WinTemp\RichOle\8T[DGQXJTP@UED908$)ACL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426" y="1741272"/>
            <a:ext cx="3252477" cy="3663237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203842" y="1741272"/>
            <a:ext cx="390325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钟科（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joeyzhong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十多年的互联网工作经验，主要负责腾讯移动互联网事业群的基础框架平台的建设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专注于微服务架构体系，云平台，分布式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Nosql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存储等技术领域。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ransition advTm="358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2482" y="239624"/>
            <a:ext cx="75265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微服务框架核心能力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325326" y="1825223"/>
            <a:ext cx="2658048" cy="1837853"/>
            <a:chOff x="3607852" y="1182686"/>
            <a:chExt cx="2089880" cy="1338659"/>
          </a:xfrm>
          <a:noFill/>
        </p:grpSpPr>
        <p:sp>
          <p:nvSpPr>
            <p:cNvPr id="35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774609" y="1260341"/>
              <a:ext cx="1923123" cy="1060780"/>
              <a:chOff x="3669598" y="2013470"/>
              <a:chExt cx="1923123" cy="1060780"/>
            </a:xfrm>
            <a:grpFill/>
          </p:grpSpPr>
          <p:sp>
            <p:nvSpPr>
              <p:cNvPr id="37" name="文本框 36"/>
              <p:cNvSpPr txBox="1"/>
              <p:nvPr/>
            </p:nvSpPr>
            <p:spPr>
              <a:xfrm>
                <a:off x="3669598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轻量级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通讯框架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782526" y="2289624"/>
                <a:ext cx="1775718" cy="7846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平台无关，接口服务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向前兼容性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高性能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业务快速开发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47122" y="1485243"/>
            <a:ext cx="849977" cy="849976"/>
            <a:chOff x="3075298" y="1844164"/>
            <a:chExt cx="849977" cy="849976"/>
          </a:xfrm>
        </p:grpSpPr>
        <p:grpSp>
          <p:nvGrpSpPr>
            <p:cNvPr id="72" name="组合 71"/>
            <p:cNvGrpSpPr/>
            <p:nvPr/>
          </p:nvGrpSpPr>
          <p:grpSpPr>
            <a:xfrm>
              <a:off x="3075298" y="1844164"/>
              <a:ext cx="849977" cy="849976"/>
              <a:chOff x="2993266" y="1901066"/>
              <a:chExt cx="947668" cy="94766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3145018" y="1958461"/>
              <a:ext cx="685800" cy="602332"/>
              <a:chOff x="3145018" y="1958461"/>
              <a:chExt cx="685800" cy="60233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5355837" y="1834259"/>
            <a:ext cx="2634256" cy="1837853"/>
            <a:chOff x="3607852" y="1182686"/>
            <a:chExt cx="2071174" cy="1338659"/>
          </a:xfrm>
          <a:noFill/>
        </p:grpSpPr>
        <p:sp>
          <p:nvSpPr>
            <p:cNvPr id="10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09" name="组合 35"/>
            <p:cNvGrpSpPr/>
            <p:nvPr/>
          </p:nvGrpSpPr>
          <p:grpSpPr>
            <a:xfrm>
              <a:off x="3720957" y="1260341"/>
              <a:ext cx="1923123" cy="1240123"/>
              <a:chOff x="3615946" y="2013470"/>
              <a:chExt cx="1923123" cy="1240123"/>
            </a:xfrm>
            <a:grpFill/>
          </p:grpSpPr>
          <p:sp>
            <p:nvSpPr>
              <p:cNvPr id="110" name="文本框 36"/>
              <p:cNvSpPr txBox="1"/>
              <p:nvPr/>
            </p:nvSpPr>
            <p:spPr>
              <a:xfrm>
                <a:off x="3615946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 高可用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文本框 37"/>
              <p:cNvSpPr txBox="1"/>
              <p:nvPr/>
            </p:nvSpPr>
            <p:spPr>
              <a:xfrm>
                <a:off x="3782527" y="2289624"/>
                <a:ext cx="1756542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注册发现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&amp;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负载均衡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容错（熔断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隔离）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过载保护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服务降级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无损变更</a:t>
                </a: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4811844" y="1531866"/>
            <a:ext cx="849977" cy="849976"/>
            <a:chOff x="8282297" y="1844164"/>
            <a:chExt cx="849977" cy="849976"/>
          </a:xfrm>
        </p:grpSpPr>
        <p:grpSp>
          <p:nvGrpSpPr>
            <p:cNvPr id="90" name="组合 89"/>
            <p:cNvGrpSpPr/>
            <p:nvPr/>
          </p:nvGrpSpPr>
          <p:grpSpPr>
            <a:xfrm>
              <a:off x="8282297" y="1844164"/>
              <a:ext cx="849977" cy="849976"/>
              <a:chOff x="2993266" y="1901066"/>
              <a:chExt cx="947668" cy="947668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8344684" y="1958461"/>
              <a:ext cx="685800" cy="602332"/>
              <a:chOff x="3145018" y="1958461"/>
              <a:chExt cx="685800" cy="602332"/>
            </a:xfrm>
          </p:grpSpPr>
          <p:sp>
            <p:nvSpPr>
              <p:cNvPr id="92" name="文本框 91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1281475" y="4147891"/>
            <a:ext cx="2658048" cy="1837853"/>
            <a:chOff x="3607852" y="1182686"/>
            <a:chExt cx="2089880" cy="1338659"/>
          </a:xfrm>
          <a:noFill/>
        </p:grpSpPr>
        <p:sp>
          <p:nvSpPr>
            <p:cNvPr id="113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14" name="组合 35"/>
            <p:cNvGrpSpPr/>
            <p:nvPr/>
          </p:nvGrpSpPr>
          <p:grpSpPr>
            <a:xfrm>
              <a:off x="3774609" y="1260341"/>
              <a:ext cx="1923123" cy="1240123"/>
              <a:chOff x="3669598" y="2013470"/>
              <a:chExt cx="1923123" cy="1240123"/>
            </a:xfrm>
            <a:grpFill/>
          </p:grpSpPr>
          <p:sp>
            <p:nvSpPr>
              <p:cNvPr id="115" name="文本框 36"/>
              <p:cNvSpPr txBox="1"/>
              <p:nvPr/>
            </p:nvSpPr>
            <p:spPr>
              <a:xfrm>
                <a:off x="3669598" y="2013470"/>
                <a:ext cx="1923123" cy="6052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持续集成</a:t>
                </a:r>
                <a:r>
                  <a:rPr lang="en-US" altLang="zh-CN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交付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6" name="文本框 37"/>
              <p:cNvSpPr txBox="1"/>
              <p:nvPr/>
            </p:nvSpPr>
            <p:spPr>
              <a:xfrm>
                <a:off x="3782527" y="2289624"/>
                <a:ext cx="1559316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代码集成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环境标准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自动测试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交付，发布部署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47122" y="3804503"/>
            <a:ext cx="849977" cy="849976"/>
            <a:chOff x="3075297" y="4155564"/>
            <a:chExt cx="849977" cy="849976"/>
          </a:xfrm>
        </p:grpSpPr>
        <p:grpSp>
          <p:nvGrpSpPr>
            <p:cNvPr id="81" name="组合 80"/>
            <p:cNvGrpSpPr/>
            <p:nvPr/>
          </p:nvGrpSpPr>
          <p:grpSpPr>
            <a:xfrm>
              <a:off x="3075297" y="4155564"/>
              <a:ext cx="849977" cy="849976"/>
              <a:chOff x="2993266" y="1901066"/>
              <a:chExt cx="947668" cy="947668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3145018" y="4265255"/>
              <a:ext cx="685800" cy="602332"/>
              <a:chOff x="3145018" y="1958461"/>
              <a:chExt cx="685800" cy="60233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7" name="组合 116"/>
          <p:cNvGrpSpPr/>
          <p:nvPr/>
        </p:nvGrpSpPr>
        <p:grpSpPr>
          <a:xfrm>
            <a:off x="5314895" y="4132872"/>
            <a:ext cx="2702495" cy="1837853"/>
            <a:chOff x="3607852" y="1182686"/>
            <a:chExt cx="2124826" cy="1338659"/>
          </a:xfrm>
          <a:noFill/>
        </p:grpSpPr>
        <p:sp>
          <p:nvSpPr>
            <p:cNvPr id="11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19" name="组合 35"/>
            <p:cNvGrpSpPr/>
            <p:nvPr/>
          </p:nvGrpSpPr>
          <p:grpSpPr>
            <a:xfrm>
              <a:off x="3774609" y="1260341"/>
              <a:ext cx="1958069" cy="1240123"/>
              <a:chOff x="3669598" y="2013470"/>
              <a:chExt cx="1958069" cy="1240123"/>
            </a:xfrm>
            <a:grpFill/>
          </p:grpSpPr>
          <p:sp>
            <p:nvSpPr>
              <p:cNvPr id="120" name="文本框 36"/>
              <p:cNvSpPr txBox="1"/>
              <p:nvPr/>
            </p:nvSpPr>
            <p:spPr>
              <a:xfrm>
                <a:off x="3669598" y="2013470"/>
                <a:ext cx="1923123" cy="87429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运营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文本框 37"/>
              <p:cNvSpPr txBox="1"/>
              <p:nvPr/>
            </p:nvSpPr>
            <p:spPr>
              <a:xfrm>
                <a:off x="3782527" y="2289624"/>
                <a:ext cx="1845140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故障发现、定位和自愈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配置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变更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日志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查询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服务日常管理</a:t>
                </a:r>
                <a:endParaRPr lang="zh-CN" altLang="en-US" sz="16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4858858" y="3852765"/>
            <a:ext cx="849977" cy="849976"/>
            <a:chOff x="8282297" y="4155564"/>
            <a:chExt cx="849977" cy="849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8282297" y="4155564"/>
              <a:ext cx="849977" cy="849976"/>
              <a:chOff x="2993266" y="1901066"/>
              <a:chExt cx="947668" cy="94766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8344684" y="4265255"/>
              <a:ext cx="685800" cy="602332"/>
              <a:chOff x="3145018" y="1958461"/>
              <a:chExt cx="685800" cy="602332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22" name="右箭头 121"/>
          <p:cNvSpPr/>
          <p:nvPr/>
        </p:nvSpPr>
        <p:spPr>
          <a:xfrm>
            <a:off x="168909" y="1684751"/>
            <a:ext cx="56181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20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0"/>
          <p:cNvSpPr txBox="1"/>
          <p:nvPr/>
        </p:nvSpPr>
        <p:spPr>
          <a:xfrm>
            <a:off x="7103242" y="5094597"/>
            <a:ext cx="1501693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30"/>
          <p:cNvSpPr txBox="1"/>
          <p:nvPr/>
        </p:nvSpPr>
        <p:spPr>
          <a:xfrm>
            <a:off x="5007352" y="5049415"/>
            <a:ext cx="1501693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30"/>
          <p:cNvSpPr txBox="1"/>
          <p:nvPr/>
        </p:nvSpPr>
        <p:spPr>
          <a:xfrm>
            <a:off x="2815178" y="5033468"/>
            <a:ext cx="1501693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30"/>
          <p:cNvSpPr txBox="1"/>
          <p:nvPr/>
        </p:nvSpPr>
        <p:spPr>
          <a:xfrm>
            <a:off x="784307" y="5027627"/>
            <a:ext cx="1501693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69755" y="267410"/>
            <a:ext cx="79223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轻量级通信框架选型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878696" y="1562947"/>
            <a:ext cx="7392472" cy="2487165"/>
            <a:chOff x="170260" y="1282890"/>
            <a:chExt cx="8182170" cy="3464008"/>
          </a:xfrm>
        </p:grpSpPr>
        <p:sp>
          <p:nvSpPr>
            <p:cNvPr id="30" name="圆角矩形 29"/>
            <p:cNvSpPr/>
            <p:nvPr/>
          </p:nvSpPr>
          <p:spPr>
            <a:xfrm>
              <a:off x="423068" y="1859515"/>
              <a:ext cx="1282890" cy="4708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RPC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035779" y="1859515"/>
              <a:ext cx="1282890" cy="4708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消息队列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3866857" y="1818571"/>
              <a:ext cx="1282890" cy="4708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IDL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5302147" y="1818571"/>
              <a:ext cx="1282890" cy="4708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Restful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6864484" y="1817435"/>
              <a:ext cx="1282890" cy="4708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Hessian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0260" y="1282890"/>
              <a:ext cx="3337215" cy="13647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41943" y="1310181"/>
              <a:ext cx="1339909" cy="557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通信模型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3633539" y="1282890"/>
              <a:ext cx="4718891" cy="13647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34937" y="1317642"/>
              <a:ext cx="1435291" cy="55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API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协议</a:t>
              </a:r>
            </a:p>
          </p:txBody>
        </p:sp>
        <p:sp>
          <p:nvSpPr>
            <p:cNvPr id="44" name="Line 3"/>
            <p:cNvSpPr>
              <a:spLocks noChangeShapeType="1"/>
            </p:cNvSpPr>
            <p:nvPr/>
          </p:nvSpPr>
          <p:spPr bwMode="auto">
            <a:xfrm flipV="1">
              <a:off x="218071" y="3680155"/>
              <a:ext cx="7875052" cy="4571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arrow" w="med" len="med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Hexagon 34"/>
            <p:cNvSpPr/>
            <p:nvPr/>
          </p:nvSpPr>
          <p:spPr>
            <a:xfrm>
              <a:off x="918504" y="3325234"/>
              <a:ext cx="1497149" cy="79641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易用性</a:t>
              </a: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Hexagon 34"/>
            <p:cNvSpPr/>
            <p:nvPr/>
          </p:nvSpPr>
          <p:spPr>
            <a:xfrm>
              <a:off x="2568053" y="3325234"/>
              <a:ext cx="1497149" cy="79641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兼容性</a:t>
              </a: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Hexagon 34"/>
            <p:cNvSpPr/>
            <p:nvPr/>
          </p:nvSpPr>
          <p:spPr>
            <a:xfrm>
              <a:off x="4217602" y="3325234"/>
              <a:ext cx="1497149" cy="79641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Hexagon 34"/>
            <p:cNvSpPr/>
            <p:nvPr/>
          </p:nvSpPr>
          <p:spPr>
            <a:xfrm>
              <a:off x="5867151" y="3325234"/>
              <a:ext cx="1497149" cy="79641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r>
                <a:rPr lang="zh-CN" altLang="en-US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多语言</a:t>
              </a: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171">
                <a:lnSpc>
                  <a:spcPts val="600"/>
                </a:lnSpc>
              </a:pPr>
              <a:endPara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右箭头 50"/>
            <p:cNvSpPr/>
            <p:nvPr/>
          </p:nvSpPr>
          <p:spPr>
            <a:xfrm rot="5400000">
              <a:off x="3814704" y="2499701"/>
              <a:ext cx="429894" cy="103009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右箭头 51"/>
            <p:cNvSpPr/>
            <p:nvPr/>
          </p:nvSpPr>
          <p:spPr>
            <a:xfrm rot="5400000">
              <a:off x="3816976" y="4016901"/>
              <a:ext cx="429894" cy="103009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9" name="组合 4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70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299290" y="4141699"/>
            <a:ext cx="875568" cy="987900"/>
            <a:chOff x="2467340" y="4639232"/>
            <a:chExt cx="875568" cy="987900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 rot="5400000">
              <a:off x="2411174" y="4695398"/>
              <a:ext cx="987900" cy="87556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562224" y="4832016"/>
              <a:ext cx="685800" cy="602332"/>
              <a:chOff x="3145018" y="1958461"/>
              <a:chExt cx="685800" cy="602332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2377394" y="4132415"/>
            <a:ext cx="875568" cy="987900"/>
            <a:chOff x="2467340" y="4639232"/>
            <a:chExt cx="875568" cy="987900"/>
          </a:xfrm>
        </p:grpSpPr>
        <p:sp>
          <p:nvSpPr>
            <p:cNvPr id="87" name="Freeform 5"/>
            <p:cNvSpPr>
              <a:spLocks/>
            </p:cNvSpPr>
            <p:nvPr/>
          </p:nvSpPr>
          <p:spPr bwMode="auto">
            <a:xfrm rot="5400000">
              <a:off x="2411174" y="4695398"/>
              <a:ext cx="987900" cy="87556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562224" y="4832016"/>
              <a:ext cx="685800" cy="602332"/>
              <a:chOff x="3145018" y="1958461"/>
              <a:chExt cx="685800" cy="602332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4569568" y="4163487"/>
            <a:ext cx="875568" cy="987900"/>
            <a:chOff x="2467340" y="4639232"/>
            <a:chExt cx="875568" cy="987900"/>
          </a:xfrm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 rot="5400000">
              <a:off x="2411174" y="4695398"/>
              <a:ext cx="987900" cy="87556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2562224" y="4832016"/>
              <a:ext cx="685800" cy="602332"/>
              <a:chOff x="3145018" y="1958461"/>
              <a:chExt cx="685800" cy="602332"/>
            </a:xfrm>
          </p:grpSpPr>
          <p:sp>
            <p:nvSpPr>
              <p:cNvPr id="94" name="文本框 9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6665458" y="4179665"/>
            <a:ext cx="875568" cy="987900"/>
            <a:chOff x="2467340" y="4639232"/>
            <a:chExt cx="875568" cy="987900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 rot="5400000">
              <a:off x="2411174" y="4695398"/>
              <a:ext cx="987900" cy="87556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397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2562224" y="4832016"/>
              <a:ext cx="685800" cy="602332"/>
              <a:chOff x="3145018" y="1958461"/>
              <a:chExt cx="685800" cy="602332"/>
            </a:xfrm>
          </p:grpSpPr>
          <p:sp>
            <p:nvSpPr>
              <p:cNvPr id="99" name="文本框 98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251912" y="4704687"/>
            <a:ext cx="1032654" cy="117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0"/>
              </a:lnSpc>
              <a:spcAft>
                <a:spcPts val="600"/>
              </a:spcAft>
              <a:buClr>
                <a:srgbClr val="FFC000"/>
              </a:buClr>
              <a:defRPr/>
            </a:pP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1086" y="4704686"/>
            <a:ext cx="1116010" cy="117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0"/>
              </a:lnSpc>
              <a:spcAft>
                <a:spcPts val="600"/>
              </a:spcAft>
              <a:buClr>
                <a:srgbClr val="FFC000"/>
              </a:buClr>
              <a:defRPr/>
            </a:pP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en-US" altLang="zh-CN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56743" y="4704685"/>
            <a:ext cx="1107996" cy="117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0"/>
              </a:lnSpc>
              <a:spcAft>
                <a:spcPts val="600"/>
              </a:spcAft>
              <a:buClr>
                <a:srgbClr val="FFC000"/>
              </a:buClr>
              <a:defRPr/>
            </a:pP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异步架构</a:t>
            </a:r>
            <a:endParaRPr lang="en-US" altLang="zh-CN" b="1" i="1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3287" y="4750866"/>
            <a:ext cx="877163" cy="117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0"/>
              </a:lnSpc>
              <a:spcAft>
                <a:spcPts val="600"/>
              </a:spcAft>
              <a:buClr>
                <a:srgbClr val="FFC000"/>
              </a:buClr>
              <a:defRPr/>
            </a:pP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多语言</a:t>
            </a:r>
            <a:endParaRPr lang="en-US" altLang="zh-CN" b="1" i="1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6" name="TextBox 44"/>
          <p:cNvSpPr txBox="1"/>
          <p:nvPr/>
        </p:nvSpPr>
        <p:spPr>
          <a:xfrm>
            <a:off x="827936" y="4880674"/>
            <a:ext cx="1878594" cy="815608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endParaRPr lang="en-US" altLang="zh-CN" sz="1400" b="1" i="1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通信如调用本地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TCP/UDP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对业务透明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44"/>
          <p:cNvSpPr txBox="1"/>
          <p:nvPr/>
        </p:nvSpPr>
        <p:spPr>
          <a:xfrm>
            <a:off x="2907376" y="5120315"/>
            <a:ext cx="1878594" cy="56169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91440" indent="-45720">
              <a:spcAft>
                <a:spcPts val="300"/>
              </a:spcAft>
              <a:buClr>
                <a:schemeClr val="bg1"/>
              </a:buClr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协议为默认协议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" indent="-45720">
              <a:spcAft>
                <a:spcPts val="300"/>
              </a:spcAft>
              <a:buClr>
                <a:schemeClr val="bg1"/>
              </a:buClr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兼容其他第三方协议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44"/>
          <p:cNvSpPr txBox="1"/>
          <p:nvPr/>
        </p:nvSpPr>
        <p:spPr>
          <a:xfrm>
            <a:off x="4866252" y="5103812"/>
            <a:ext cx="2307434" cy="561692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EPOLL ET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异步服务框架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易用的异步调用封装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Box 44"/>
          <p:cNvSpPr txBox="1"/>
          <p:nvPr/>
        </p:nvSpPr>
        <p:spPr>
          <a:xfrm>
            <a:off x="7293245" y="5120315"/>
            <a:ext cx="1707813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91440" indent="-45720">
              <a:spcAft>
                <a:spcPts val="300"/>
              </a:spcAft>
              <a:buClr>
                <a:schemeClr val="bg1"/>
              </a:buClr>
              <a:buFont typeface="Calibri" panose="020F0502020204030204" pitchFamily="34" charset="0"/>
              <a:buChar char="•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03857" y="22561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高性能可扩展的自研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IDL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协议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gray">
          <a:xfrm>
            <a:off x="4756777" y="1046808"/>
            <a:ext cx="3940174" cy="21236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UserInfo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1  require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age;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2  require   char                          sex;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3  optional string                       company;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4  optional vector&lt;string&gt;       hobby;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 User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getUserInfo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out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UserInfo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info);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826324" y="3614562"/>
            <a:ext cx="717550" cy="3048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 b="1" dirty="0"/>
              <a:t>客户端</a:t>
            </a:r>
            <a:endParaRPr lang="en-US" altLang="zh-CN" sz="1400" b="1" dirty="0"/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7992430" y="3682830"/>
            <a:ext cx="71755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 b="1" dirty="0"/>
              <a:t>服务端</a:t>
            </a:r>
            <a:endParaRPr lang="en-US" altLang="zh-CN" sz="1400" b="1" dirty="0"/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7806656" y="1061228"/>
            <a:ext cx="884237" cy="3048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b="1" dirty="0" err="1"/>
              <a:t>Jce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文件</a:t>
            </a:r>
          </a:p>
        </p:txBody>
      </p:sp>
      <p:sp>
        <p:nvSpPr>
          <p:cNvPr id="14" name="矩形 13"/>
          <p:cNvSpPr/>
          <p:nvPr/>
        </p:nvSpPr>
        <p:spPr>
          <a:xfrm>
            <a:off x="1864366" y="5874594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1938" indent="-261938">
              <a:spcBef>
                <a:spcPct val="20000"/>
              </a:spcBef>
            </a:pPr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接口代码自动生成，实现业务快速开发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gray">
          <a:xfrm>
            <a:off x="460958" y="3651022"/>
            <a:ext cx="4039738" cy="2123658"/>
          </a:xfrm>
          <a:prstGeom prst="rect">
            <a:avLst/>
          </a:prstGeom>
          <a:noFill/>
          <a:ln w="31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class UserProxy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{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 int getUserInfo(int uid,UserInfo &amp;info, …);</a:t>
            </a: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promise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::Future&lt;…&gt; </a:t>
            </a:r>
          </a:p>
          <a:p>
            <a:pPr eaLnBrk="1" hangingPunct="1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promise_async_getUserInfo(int uid, …);</a:t>
            </a:r>
          </a:p>
          <a:p>
            <a:pPr eaLnBrk="1" hangingPunct="1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};</a:t>
            </a:r>
          </a:p>
          <a:p>
            <a:pPr eaLnBrk="1" hangingPunct="1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gray">
          <a:xfrm>
            <a:off x="4735800" y="3667956"/>
            <a:ext cx="3961151" cy="2123658"/>
          </a:xfrm>
          <a:prstGeom prst="rect">
            <a:avLst/>
          </a:prstGeom>
          <a:noFill/>
          <a:ln w="31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class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UserServant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virtual int32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getUserInfo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(int32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uid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UserInfo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&amp;info,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JceCurrentPtr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current) = 0; </a:t>
            </a:r>
          </a:p>
          <a:p>
            <a:pPr eaLnBrk="1" hangingPunct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5208" y="1758276"/>
            <a:ext cx="4565685" cy="2021680"/>
            <a:chOff x="583666" y="1513168"/>
            <a:chExt cx="4439219" cy="1920526"/>
          </a:xfrm>
        </p:grpSpPr>
        <p:sp>
          <p:nvSpPr>
            <p:cNvPr id="19" name="TextBox 18"/>
            <p:cNvSpPr txBox="1"/>
            <p:nvPr/>
          </p:nvSpPr>
          <p:spPr>
            <a:xfrm>
              <a:off x="583666" y="1513168"/>
              <a:ext cx="4439219" cy="192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    扩展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兼容性好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    支持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vector/map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，并可任意嵌套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    高性能，比</a:t>
              </a:r>
              <a:r>
                <a:rPr lang="en-US" altLang="zh-CN" b="1" dirty="0" err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protocal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 buffer 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更快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    支持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c/</a:t>
              </a:r>
              <a:r>
                <a:rPr lang="en-US" altLang="zh-CN" b="1" dirty="0" err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b="1" dirty="0" err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nodejs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b="1" dirty="0" err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php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622000" y="1621752"/>
              <a:ext cx="145915" cy="1204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lIns="121954" tIns="60977" rIns="121954" bIns="60977"/>
            <a:lstStyle>
              <a:lvl1pPr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" name="Oval 42"/>
            <p:cNvSpPr>
              <a:spLocks noChangeArrowheads="1"/>
            </p:cNvSpPr>
            <p:nvPr/>
          </p:nvSpPr>
          <p:spPr bwMode="auto">
            <a:xfrm>
              <a:off x="622001" y="1958417"/>
              <a:ext cx="145915" cy="1204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lIns="121954" tIns="60977" rIns="121954" bIns="60977"/>
            <a:lstStyle>
              <a:lvl1pPr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" name="Oval 42"/>
            <p:cNvSpPr>
              <a:spLocks noChangeArrowheads="1"/>
            </p:cNvSpPr>
            <p:nvPr/>
          </p:nvSpPr>
          <p:spPr bwMode="auto">
            <a:xfrm>
              <a:off x="622002" y="2288166"/>
              <a:ext cx="145915" cy="1204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lIns="121954" tIns="60977" rIns="121954" bIns="60977"/>
            <a:lstStyle>
              <a:lvl1pPr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622002" y="2604245"/>
              <a:ext cx="145915" cy="1204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lIns="121954" tIns="60977" rIns="121954" bIns="60977"/>
            <a:lstStyle>
              <a:lvl1pPr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Right Arrow 41"/>
          <p:cNvSpPr/>
          <p:nvPr/>
        </p:nvSpPr>
        <p:spPr>
          <a:xfrm rot="5400000">
            <a:off x="6634790" y="2657365"/>
            <a:ext cx="325446" cy="1455203"/>
          </a:xfrm>
          <a:prstGeom prst="rightArrow">
            <a:avLst>
              <a:gd name="adj1" fmla="val 50000"/>
              <a:gd name="adj2" fmla="val 50100"/>
            </a:avLst>
          </a:prstGeom>
          <a:solidFill>
            <a:schemeClr val="bg1">
              <a:lumMod val="6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>
              <a:lnSpc>
                <a:spcPct val="90000"/>
              </a:lnSpc>
            </a:pPr>
            <a:endParaRPr lang="en-US" sz="2399" dirty="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2955" y="3546322"/>
            <a:ext cx="8611738" cy="2328272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883954" y="287779"/>
            <a:ext cx="79223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轻量级通信框架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–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异步易用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29" name="Right Arrow 41"/>
          <p:cNvSpPr/>
          <p:nvPr/>
        </p:nvSpPr>
        <p:spPr>
          <a:xfrm rot="5400000">
            <a:off x="3955296" y="3004318"/>
            <a:ext cx="723329" cy="1455203"/>
          </a:xfrm>
          <a:prstGeom prst="rightArrow">
            <a:avLst>
              <a:gd name="adj1" fmla="val 50000"/>
              <a:gd name="adj2" fmla="val 50100"/>
            </a:avLst>
          </a:prstGeom>
          <a:solidFill>
            <a:schemeClr val="bg1">
              <a:lumMod val="6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>
              <a:lnSpc>
                <a:spcPct val="90000"/>
              </a:lnSpc>
            </a:pPr>
            <a:endParaRPr lang="en-US" sz="2399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00578" y="4148925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多种异步封装，调用全链路异步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8555" y="4140211"/>
            <a:ext cx="7991103" cy="200622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gray">
          <a:xfrm>
            <a:off x="705310" y="4487479"/>
            <a:ext cx="3703428" cy="150810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Promise/Future</a:t>
            </a:r>
          </a:p>
          <a:p>
            <a:endParaRPr lang="en-US" altLang="zh-CN" sz="1200" dirty="0">
              <a:solidFill>
                <a:srgbClr val="000000"/>
              </a:solidFill>
            </a:endParaRPr>
          </a:p>
          <a:p>
            <a:r>
              <a:rPr lang="zh-CN" altLang="en-US" sz="1200" dirty="0">
                <a:solidFill>
                  <a:srgbClr val="000000"/>
                </a:solidFill>
              </a:rPr>
              <a:t>Future&lt;Data1&gt; f1 = async_get1();</a:t>
            </a:r>
          </a:p>
          <a:p>
            <a:r>
              <a:rPr lang="zh-CN" altLang="en-US" sz="1200" dirty="0">
                <a:solidFill>
                  <a:srgbClr val="000000"/>
                </a:solidFill>
              </a:rPr>
              <a:t>Future&lt;Data2&gt; f2 = f1.then(bind(&amp;hand1_And_async_get2));</a:t>
            </a:r>
          </a:p>
          <a:p>
            <a:r>
              <a:rPr lang="zh-CN" altLang="en-US" sz="1200" dirty="0">
                <a:solidFill>
                  <a:srgbClr val="000000"/>
                </a:solidFill>
              </a:rPr>
              <a:t>f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r>
              <a:rPr lang="zh-CN" altLang="en-US" sz="1200" dirty="0">
                <a:solidFill>
                  <a:srgbClr val="000000"/>
                </a:solidFill>
              </a:rPr>
              <a:t>.then(bind(&amp;handN));</a:t>
            </a:r>
            <a:endParaRPr lang="en-US" altLang="zh-CN" sz="1200" dirty="0">
              <a:solidFill>
                <a:srgbClr val="000000"/>
              </a:solidFill>
            </a:endParaRPr>
          </a:p>
          <a:p>
            <a:endParaRPr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gray">
          <a:xfrm>
            <a:off x="4495214" y="4487479"/>
            <a:ext cx="3529670" cy="150810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rgbClr val="26262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协程</a:t>
            </a:r>
            <a:endParaRPr lang="en-US" altLang="zh-CN" sz="16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200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sz="1200" dirty="0" err="1">
                <a:solidFill>
                  <a:srgbClr val="000000"/>
                </a:solidFill>
              </a:rPr>
              <a:t>coro</a:t>
            </a:r>
            <a:r>
              <a:rPr lang="zh-CN" altLang="en-US" sz="1200" dirty="0">
                <a:solidFill>
                  <a:srgbClr val="000000"/>
                </a:solidFill>
              </a:rPr>
              <a:t>_get1();</a:t>
            </a:r>
            <a:endParaRPr lang="en-US" altLang="zh-CN" sz="1200" dirty="0">
              <a:solidFill>
                <a:srgbClr val="000000"/>
              </a:solidFill>
            </a:endParaRPr>
          </a:p>
          <a:p>
            <a:r>
              <a:rPr lang="en-US" altLang="zh-CN" sz="1200" dirty="0">
                <a:solidFill>
                  <a:srgbClr val="000000"/>
                </a:solidFill>
              </a:rPr>
              <a:t>coro_get2();</a:t>
            </a:r>
          </a:p>
          <a:p>
            <a:r>
              <a:rPr lang="en-US" altLang="zh-CN" sz="1200" dirty="0" err="1">
                <a:solidFill>
                  <a:srgbClr val="000000"/>
                </a:solidFill>
              </a:rPr>
              <a:t>coroWhenAll</a:t>
            </a:r>
            <a:r>
              <a:rPr lang="en-US" altLang="zh-CN" sz="1200" dirty="0">
                <a:solidFill>
                  <a:srgbClr val="000000"/>
                </a:solidFill>
              </a:rPr>
              <a:t>();</a:t>
            </a:r>
          </a:p>
          <a:p>
            <a:endParaRPr lang="en-US" altLang="zh-CN" sz="1200" dirty="0">
              <a:solidFill>
                <a:srgbClr val="000000"/>
              </a:solidFill>
            </a:endParaRPr>
          </a:p>
          <a:p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715914" y="1752660"/>
            <a:ext cx="662928" cy="967262"/>
          </a:xfrm>
          <a:prstGeom prst="flowChartAlternateProcess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2350045" y="2016901"/>
            <a:ext cx="662928" cy="66874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36" name="AutoShape 10"/>
          <p:cNvSpPr>
            <a:spLocks noChangeArrowheads="1"/>
          </p:cNvSpPr>
          <p:nvPr/>
        </p:nvSpPr>
        <p:spPr bwMode="auto">
          <a:xfrm>
            <a:off x="4148920" y="1546987"/>
            <a:ext cx="662928" cy="66874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37" name="AutoShape 10"/>
          <p:cNvSpPr>
            <a:spLocks noChangeArrowheads="1"/>
          </p:cNvSpPr>
          <p:nvPr/>
        </p:nvSpPr>
        <p:spPr bwMode="auto">
          <a:xfrm>
            <a:off x="4161294" y="2501706"/>
            <a:ext cx="662928" cy="66874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38" name="AutoShape 10"/>
          <p:cNvSpPr>
            <a:spLocks noChangeArrowheads="1"/>
          </p:cNvSpPr>
          <p:nvPr/>
        </p:nvSpPr>
        <p:spPr bwMode="auto">
          <a:xfrm>
            <a:off x="5853864" y="1387864"/>
            <a:ext cx="662928" cy="66874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5853864" y="2313281"/>
            <a:ext cx="662928" cy="668741"/>
          </a:xfrm>
          <a:prstGeom prst="flowChartAlternateProcess">
            <a:avLst/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cxnSp>
        <p:nvCxnSpPr>
          <p:cNvPr id="40" name="直接箭头连接符 39"/>
          <p:cNvCxnSpPr>
            <a:endCxn id="35" idx="1"/>
          </p:cNvCxnSpPr>
          <p:nvPr/>
        </p:nvCxnSpPr>
        <p:spPr>
          <a:xfrm>
            <a:off x="1387446" y="2339086"/>
            <a:ext cx="962599" cy="12186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36" idx="1"/>
          </p:cNvCxnSpPr>
          <p:nvPr/>
        </p:nvCxnSpPr>
        <p:spPr>
          <a:xfrm flipV="1">
            <a:off x="3046190" y="1881358"/>
            <a:ext cx="1102730" cy="389477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056231" y="2554282"/>
            <a:ext cx="1125906" cy="26272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4827318" y="1602264"/>
            <a:ext cx="930682" cy="30079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811848" y="2049057"/>
            <a:ext cx="955499" cy="443556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161447" y="1065352"/>
            <a:ext cx="4667534" cy="2195573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305801" y="3030092"/>
            <a:ext cx="1867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单点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故障造成延时波动，就可能影响整体调用链故障乃至雪崩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9" name="组合 4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5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2482" y="239624"/>
            <a:ext cx="75265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微服务框架核心能力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" name="组合 22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23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" name="组合 33"/>
          <p:cNvGrpSpPr/>
          <p:nvPr/>
        </p:nvGrpSpPr>
        <p:grpSpPr>
          <a:xfrm>
            <a:off x="1325326" y="1825223"/>
            <a:ext cx="2658048" cy="1837853"/>
            <a:chOff x="3607852" y="1182686"/>
            <a:chExt cx="2089880" cy="1338659"/>
          </a:xfrm>
          <a:noFill/>
        </p:grpSpPr>
        <p:sp>
          <p:nvSpPr>
            <p:cNvPr id="35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" name="组合 35"/>
            <p:cNvGrpSpPr/>
            <p:nvPr/>
          </p:nvGrpSpPr>
          <p:grpSpPr>
            <a:xfrm>
              <a:off x="3774609" y="1260341"/>
              <a:ext cx="1923123" cy="1060780"/>
              <a:chOff x="3669598" y="2013470"/>
              <a:chExt cx="1923123" cy="1060780"/>
            </a:xfrm>
            <a:grpFill/>
          </p:grpSpPr>
          <p:sp>
            <p:nvSpPr>
              <p:cNvPr id="37" name="文本框 36"/>
              <p:cNvSpPr txBox="1"/>
              <p:nvPr/>
            </p:nvSpPr>
            <p:spPr>
              <a:xfrm>
                <a:off x="3669598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轻量级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通讯框架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782526" y="2289624"/>
                <a:ext cx="1775718" cy="7846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语言无关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，接口服务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向前兼容性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高性能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业务快速开发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" name="组合 70"/>
          <p:cNvGrpSpPr/>
          <p:nvPr/>
        </p:nvGrpSpPr>
        <p:grpSpPr>
          <a:xfrm>
            <a:off x="747122" y="1485243"/>
            <a:ext cx="849977" cy="849976"/>
            <a:chOff x="3075298" y="1844164"/>
            <a:chExt cx="849977" cy="849976"/>
          </a:xfrm>
        </p:grpSpPr>
        <p:grpSp>
          <p:nvGrpSpPr>
            <p:cNvPr id="9" name="组合 71"/>
            <p:cNvGrpSpPr/>
            <p:nvPr/>
          </p:nvGrpSpPr>
          <p:grpSpPr>
            <a:xfrm>
              <a:off x="3075298" y="1844164"/>
              <a:ext cx="849977" cy="849976"/>
              <a:chOff x="2993266" y="1901066"/>
              <a:chExt cx="947668" cy="94766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2"/>
            <p:cNvGrpSpPr/>
            <p:nvPr/>
          </p:nvGrpSpPr>
          <p:grpSpPr>
            <a:xfrm>
              <a:off x="3145018" y="1958461"/>
              <a:ext cx="685800" cy="602332"/>
              <a:chOff x="3145018" y="1958461"/>
              <a:chExt cx="685800" cy="60233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" name="组合 106"/>
          <p:cNvGrpSpPr/>
          <p:nvPr/>
        </p:nvGrpSpPr>
        <p:grpSpPr>
          <a:xfrm>
            <a:off x="5355837" y="1834259"/>
            <a:ext cx="2634256" cy="1837853"/>
            <a:chOff x="3607852" y="1182686"/>
            <a:chExt cx="2071174" cy="1338659"/>
          </a:xfrm>
          <a:noFill/>
        </p:grpSpPr>
        <p:sp>
          <p:nvSpPr>
            <p:cNvPr id="10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2" name="组合 35"/>
            <p:cNvGrpSpPr/>
            <p:nvPr/>
          </p:nvGrpSpPr>
          <p:grpSpPr>
            <a:xfrm>
              <a:off x="3720957" y="1260341"/>
              <a:ext cx="1923123" cy="1240123"/>
              <a:chOff x="3615946" y="2013470"/>
              <a:chExt cx="1923123" cy="1240123"/>
            </a:xfrm>
            <a:grpFill/>
          </p:grpSpPr>
          <p:sp>
            <p:nvSpPr>
              <p:cNvPr id="110" name="文本框 36"/>
              <p:cNvSpPr txBox="1"/>
              <p:nvPr/>
            </p:nvSpPr>
            <p:spPr>
              <a:xfrm>
                <a:off x="3615946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 高可用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文本框 37"/>
              <p:cNvSpPr txBox="1"/>
              <p:nvPr/>
            </p:nvSpPr>
            <p:spPr>
              <a:xfrm>
                <a:off x="3782527" y="2289624"/>
                <a:ext cx="1756542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注册发现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&amp;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负载均衡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容错（熔断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隔离）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过载保护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服务降级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无损变更</a:t>
                </a:r>
              </a:p>
            </p:txBody>
          </p:sp>
        </p:grpSp>
      </p:grpSp>
      <p:grpSp>
        <p:nvGrpSpPr>
          <p:cNvPr id="13" name="组合 88"/>
          <p:cNvGrpSpPr/>
          <p:nvPr/>
        </p:nvGrpSpPr>
        <p:grpSpPr>
          <a:xfrm>
            <a:off x="4811844" y="1531866"/>
            <a:ext cx="849977" cy="849976"/>
            <a:chOff x="8282297" y="1844164"/>
            <a:chExt cx="849977" cy="849976"/>
          </a:xfrm>
        </p:grpSpPr>
        <p:grpSp>
          <p:nvGrpSpPr>
            <p:cNvPr id="14" name="组合 89"/>
            <p:cNvGrpSpPr/>
            <p:nvPr/>
          </p:nvGrpSpPr>
          <p:grpSpPr>
            <a:xfrm>
              <a:off x="8282297" y="1844164"/>
              <a:ext cx="849977" cy="849976"/>
              <a:chOff x="2993266" y="1901066"/>
              <a:chExt cx="947668" cy="947668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90"/>
            <p:cNvGrpSpPr/>
            <p:nvPr/>
          </p:nvGrpSpPr>
          <p:grpSpPr>
            <a:xfrm>
              <a:off x="8344684" y="1958461"/>
              <a:ext cx="685800" cy="602332"/>
              <a:chOff x="3145018" y="1958461"/>
              <a:chExt cx="685800" cy="602332"/>
            </a:xfrm>
          </p:grpSpPr>
          <p:sp>
            <p:nvSpPr>
              <p:cNvPr id="92" name="文本框 91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6" name="组合 111"/>
          <p:cNvGrpSpPr/>
          <p:nvPr/>
        </p:nvGrpSpPr>
        <p:grpSpPr>
          <a:xfrm>
            <a:off x="1281475" y="4147891"/>
            <a:ext cx="2658048" cy="1837853"/>
            <a:chOff x="3607852" y="1182686"/>
            <a:chExt cx="2089880" cy="1338659"/>
          </a:xfrm>
          <a:noFill/>
        </p:grpSpPr>
        <p:sp>
          <p:nvSpPr>
            <p:cNvPr id="113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7" name="组合 35"/>
            <p:cNvGrpSpPr/>
            <p:nvPr/>
          </p:nvGrpSpPr>
          <p:grpSpPr>
            <a:xfrm>
              <a:off x="3774609" y="1260341"/>
              <a:ext cx="1923123" cy="1240123"/>
              <a:chOff x="3669598" y="2013470"/>
              <a:chExt cx="1923123" cy="1240123"/>
            </a:xfrm>
            <a:grpFill/>
          </p:grpSpPr>
          <p:sp>
            <p:nvSpPr>
              <p:cNvPr id="115" name="文本框 36"/>
              <p:cNvSpPr txBox="1"/>
              <p:nvPr/>
            </p:nvSpPr>
            <p:spPr>
              <a:xfrm>
                <a:off x="3669598" y="2013470"/>
                <a:ext cx="1923123" cy="6052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持续集成</a:t>
                </a:r>
                <a:r>
                  <a:rPr lang="en-US" altLang="zh-CN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交付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6" name="文本框 37"/>
              <p:cNvSpPr txBox="1"/>
              <p:nvPr/>
            </p:nvSpPr>
            <p:spPr>
              <a:xfrm>
                <a:off x="3782527" y="2289624"/>
                <a:ext cx="1559316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代码集成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环境标准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自动测试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交付，发布部署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8" name="组合 79"/>
          <p:cNvGrpSpPr/>
          <p:nvPr/>
        </p:nvGrpSpPr>
        <p:grpSpPr>
          <a:xfrm>
            <a:off x="747122" y="3804503"/>
            <a:ext cx="849977" cy="849976"/>
            <a:chOff x="3075297" y="4155564"/>
            <a:chExt cx="849977" cy="849976"/>
          </a:xfrm>
        </p:grpSpPr>
        <p:grpSp>
          <p:nvGrpSpPr>
            <p:cNvPr id="19" name="组合 80"/>
            <p:cNvGrpSpPr/>
            <p:nvPr/>
          </p:nvGrpSpPr>
          <p:grpSpPr>
            <a:xfrm>
              <a:off x="3075297" y="4155564"/>
              <a:ext cx="849977" cy="849976"/>
              <a:chOff x="2993266" y="1901066"/>
              <a:chExt cx="947668" cy="947668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81"/>
            <p:cNvGrpSpPr/>
            <p:nvPr/>
          </p:nvGrpSpPr>
          <p:grpSpPr>
            <a:xfrm>
              <a:off x="3145018" y="4265255"/>
              <a:ext cx="685800" cy="602332"/>
              <a:chOff x="3145018" y="1958461"/>
              <a:chExt cx="685800" cy="60233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1" name="组合 116"/>
          <p:cNvGrpSpPr/>
          <p:nvPr/>
        </p:nvGrpSpPr>
        <p:grpSpPr>
          <a:xfrm>
            <a:off x="5314895" y="4132872"/>
            <a:ext cx="2702495" cy="1837853"/>
            <a:chOff x="3607852" y="1182686"/>
            <a:chExt cx="2124826" cy="1338659"/>
          </a:xfrm>
          <a:noFill/>
        </p:grpSpPr>
        <p:sp>
          <p:nvSpPr>
            <p:cNvPr id="11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2" name="组合 35"/>
            <p:cNvGrpSpPr/>
            <p:nvPr/>
          </p:nvGrpSpPr>
          <p:grpSpPr>
            <a:xfrm>
              <a:off x="3774609" y="1260341"/>
              <a:ext cx="1958069" cy="1240123"/>
              <a:chOff x="3669598" y="2013470"/>
              <a:chExt cx="1958069" cy="1240123"/>
            </a:xfrm>
            <a:grpFill/>
          </p:grpSpPr>
          <p:sp>
            <p:nvSpPr>
              <p:cNvPr id="120" name="文本框 36"/>
              <p:cNvSpPr txBox="1"/>
              <p:nvPr/>
            </p:nvSpPr>
            <p:spPr>
              <a:xfrm>
                <a:off x="3669598" y="2013470"/>
                <a:ext cx="1923123" cy="87429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运营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文本框 37"/>
              <p:cNvSpPr txBox="1"/>
              <p:nvPr/>
            </p:nvSpPr>
            <p:spPr>
              <a:xfrm>
                <a:off x="3782527" y="2289624"/>
                <a:ext cx="1845140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故障发现、定位和自愈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配置集中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日志集中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服务日常管理</a:t>
                </a:r>
                <a:endParaRPr lang="zh-CN" altLang="en-US" sz="16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3" name="组合 97"/>
          <p:cNvGrpSpPr/>
          <p:nvPr/>
        </p:nvGrpSpPr>
        <p:grpSpPr>
          <a:xfrm>
            <a:off x="4858858" y="3852765"/>
            <a:ext cx="849977" cy="849976"/>
            <a:chOff x="8282297" y="4155564"/>
            <a:chExt cx="849977" cy="849976"/>
          </a:xfrm>
        </p:grpSpPr>
        <p:grpSp>
          <p:nvGrpSpPr>
            <p:cNvPr id="24" name="组合 98"/>
            <p:cNvGrpSpPr/>
            <p:nvPr/>
          </p:nvGrpSpPr>
          <p:grpSpPr>
            <a:xfrm>
              <a:off x="8282297" y="4155564"/>
              <a:ext cx="849977" cy="849976"/>
              <a:chOff x="2993266" y="1901066"/>
              <a:chExt cx="947668" cy="94766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99"/>
            <p:cNvGrpSpPr/>
            <p:nvPr/>
          </p:nvGrpSpPr>
          <p:grpSpPr>
            <a:xfrm>
              <a:off x="8344684" y="4265255"/>
              <a:ext cx="685800" cy="602332"/>
              <a:chOff x="3145018" y="1958461"/>
              <a:chExt cx="685800" cy="602332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22" name="右箭头 121"/>
          <p:cNvSpPr/>
          <p:nvPr/>
        </p:nvSpPr>
        <p:spPr>
          <a:xfrm>
            <a:off x="4250030" y="1698556"/>
            <a:ext cx="56181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2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1"/>
          <p:cNvSpPr/>
          <p:nvPr/>
        </p:nvSpPr>
        <p:spPr>
          <a:xfrm>
            <a:off x="3279021" y="2560252"/>
            <a:ext cx="3470977" cy="1058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1"/>
          <p:cNvSpPr/>
          <p:nvPr/>
        </p:nvSpPr>
        <p:spPr>
          <a:xfrm>
            <a:off x="3262909" y="3914846"/>
            <a:ext cx="3470977" cy="11901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六边形 64"/>
          <p:cNvSpPr/>
          <p:nvPr/>
        </p:nvSpPr>
        <p:spPr>
          <a:xfrm>
            <a:off x="430294" y="3113307"/>
            <a:ext cx="932522" cy="88363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reeform 8"/>
          <p:cNvSpPr>
            <a:spLocks/>
          </p:cNvSpPr>
          <p:nvPr/>
        </p:nvSpPr>
        <p:spPr bwMode="auto">
          <a:xfrm>
            <a:off x="1" y="5512704"/>
            <a:ext cx="9144000" cy="685959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3 h 856"/>
              <a:gd name="T6" fmla="*/ 12630 w 12630"/>
              <a:gd name="T7" fmla="*/ 762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2 h 856"/>
              <a:gd name="T14" fmla="*/ 0 w 12630"/>
              <a:gd name="T15" fmla="*/ 93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0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62" name="六边形 61"/>
          <p:cNvSpPr/>
          <p:nvPr/>
        </p:nvSpPr>
        <p:spPr>
          <a:xfrm>
            <a:off x="631132" y="5160141"/>
            <a:ext cx="1683602" cy="14324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49449" y="363536"/>
            <a:ext cx="65817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高可用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名字服务与通信框架透明融合</a:t>
            </a:r>
            <a:endParaRPr lang="zh-CN" altLang="zh-CN" sz="28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8" name="Oval 38"/>
          <p:cNvSpPr>
            <a:spLocks noChangeArrowheads="1"/>
          </p:cNvSpPr>
          <p:nvPr/>
        </p:nvSpPr>
        <p:spPr bwMode="auto">
          <a:xfrm>
            <a:off x="521084" y="3180316"/>
            <a:ext cx="750942" cy="746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Times New Roman" pitchFamily="18" charset="0"/>
              </a:rPr>
              <a:t>client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Line 40"/>
          <p:cNvSpPr>
            <a:spLocks noChangeShapeType="1"/>
          </p:cNvSpPr>
          <p:nvPr/>
        </p:nvSpPr>
        <p:spPr bwMode="auto">
          <a:xfrm flipH="1">
            <a:off x="1178531" y="1704191"/>
            <a:ext cx="1364941" cy="139036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41"/>
          <p:cNvSpPr>
            <a:spLocks noChangeArrowheads="1"/>
          </p:cNvSpPr>
          <p:nvPr/>
        </p:nvSpPr>
        <p:spPr bwMode="auto">
          <a:xfrm>
            <a:off x="1142330" y="2070470"/>
            <a:ext cx="1941337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  <a:sym typeface="Times New Roman" pitchFamily="18" charset="0"/>
              </a:rPr>
              <a:t>GetAddr</a:t>
            </a:r>
            <a:r>
              <a:rPr lang="en-US" altLang="zh-CN" sz="1600" dirty="0">
                <a:solidFill>
                  <a:schemeClr val="bg1"/>
                </a:solidFill>
                <a:sym typeface="Times New Roman" pitchFamily="18" charset="0"/>
              </a:rPr>
              <a:t>(“</a:t>
            </a:r>
            <a:r>
              <a:rPr lang="en-US" altLang="zh-CN" sz="1600" dirty="0" err="1">
                <a:solidFill>
                  <a:schemeClr val="bg1"/>
                </a:solidFill>
                <a:sym typeface="Times New Roman" pitchFamily="18" charset="0"/>
              </a:rPr>
              <a:t>petsvr</a:t>
            </a:r>
            <a:r>
              <a:rPr lang="en-US" altLang="zh-CN" sz="1600" dirty="0">
                <a:solidFill>
                  <a:schemeClr val="bg1"/>
                </a:solidFill>
                <a:sym typeface="Times New Roman" pitchFamily="18" charset="0"/>
              </a:rPr>
              <a:t>”);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Oval 43"/>
          <p:cNvSpPr>
            <a:spLocks noChangeArrowheads="1"/>
          </p:cNvSpPr>
          <p:nvPr/>
        </p:nvSpPr>
        <p:spPr bwMode="auto">
          <a:xfrm>
            <a:off x="3478013" y="2680436"/>
            <a:ext cx="750943" cy="746013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0"/>
                </a:solidFill>
                <a:sym typeface="Times New Roman" pitchFamily="18" charset="0"/>
              </a:rPr>
              <a:t>petsvr</a:t>
            </a:r>
            <a:endParaRPr lang="zh-CN" altLang="en-US"/>
          </a:p>
        </p:txBody>
      </p:sp>
      <p:sp>
        <p:nvSpPr>
          <p:cNvPr id="13" name="Line 47"/>
          <p:cNvSpPr>
            <a:spLocks noChangeShapeType="1"/>
          </p:cNvSpPr>
          <p:nvPr/>
        </p:nvSpPr>
        <p:spPr bwMode="auto">
          <a:xfrm flipV="1">
            <a:off x="1429851" y="3099247"/>
            <a:ext cx="1912722" cy="327203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53"/>
          <p:cNvSpPr>
            <a:spLocks noChangeArrowheads="1"/>
          </p:cNvSpPr>
          <p:nvPr/>
        </p:nvSpPr>
        <p:spPr bwMode="auto">
          <a:xfrm>
            <a:off x="5800067" y="2680436"/>
            <a:ext cx="750942" cy="746013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sym typeface="Times New Roman" pitchFamily="18" charset="0"/>
              </a:rPr>
              <a:t>agent</a:t>
            </a:r>
            <a:endParaRPr lang="zh-CN" altLang="en-US" dirty="0"/>
          </a:p>
        </p:txBody>
      </p:sp>
      <p:sp>
        <p:nvSpPr>
          <p:cNvPr id="18" name="Line 56"/>
          <p:cNvSpPr>
            <a:spLocks noChangeShapeType="1"/>
          </p:cNvSpPr>
          <p:nvPr/>
        </p:nvSpPr>
        <p:spPr bwMode="auto">
          <a:xfrm>
            <a:off x="4228956" y="3087081"/>
            <a:ext cx="1571111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62"/>
          <p:cNvSpPr>
            <a:spLocks noChangeArrowheads="1"/>
          </p:cNvSpPr>
          <p:nvPr/>
        </p:nvSpPr>
        <p:spPr bwMode="auto">
          <a:xfrm>
            <a:off x="4433622" y="2776117"/>
            <a:ext cx="1229499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sym typeface="Times New Roman" pitchFamily="18" charset="0"/>
              </a:rPr>
              <a:t>keep alive</a:t>
            </a:r>
            <a:endParaRPr lang="zh-CN" altLang="en-US"/>
          </a:p>
        </p:txBody>
      </p:sp>
      <p:cxnSp>
        <p:nvCxnSpPr>
          <p:cNvPr id="21" name="AutoShape 63"/>
          <p:cNvCxnSpPr>
            <a:cxnSpLocks noChangeShapeType="1"/>
          </p:cNvCxnSpPr>
          <p:nvPr/>
        </p:nvCxnSpPr>
        <p:spPr bwMode="auto">
          <a:xfrm rot="10800000" flipV="1">
            <a:off x="3385956" y="1302440"/>
            <a:ext cx="4861336" cy="1176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92D050"/>
            </a:solidFill>
            <a:miter lim="800000"/>
            <a:headEnd type="none" w="med" len="med"/>
            <a:tailEnd type="triangle" w="med" len="med"/>
          </a:ln>
        </p:spPr>
      </p:cxnSp>
      <p:sp>
        <p:nvSpPr>
          <p:cNvPr id="22" name="Line 64"/>
          <p:cNvSpPr>
            <a:spLocks noChangeShapeType="1"/>
          </p:cNvSpPr>
          <p:nvPr/>
        </p:nvSpPr>
        <p:spPr bwMode="auto">
          <a:xfrm>
            <a:off x="6549505" y="3087081"/>
            <a:ext cx="1706551" cy="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65"/>
          <p:cNvSpPr>
            <a:spLocks noChangeArrowheads="1"/>
          </p:cNvSpPr>
          <p:nvPr/>
        </p:nvSpPr>
        <p:spPr bwMode="auto">
          <a:xfrm>
            <a:off x="6792148" y="2728897"/>
            <a:ext cx="1378484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sym typeface="Times New Roman" pitchFamily="18" charset="0"/>
              </a:rPr>
              <a:t>report status</a:t>
            </a:r>
            <a:endParaRPr lang="zh-CN" altLang="en-US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8233225" y="1332960"/>
            <a:ext cx="1" cy="168665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1376029" y="3876683"/>
            <a:ext cx="6852836" cy="1025765"/>
            <a:chOff x="1431355" y="3697047"/>
            <a:chExt cx="6852836" cy="1025765"/>
          </a:xfrm>
        </p:grpSpPr>
        <p:sp>
          <p:nvSpPr>
            <p:cNvPr id="12" name="Oval 45"/>
            <p:cNvSpPr>
              <a:spLocks noChangeArrowheads="1"/>
            </p:cNvSpPr>
            <p:nvPr/>
          </p:nvSpPr>
          <p:spPr bwMode="auto">
            <a:xfrm>
              <a:off x="3478013" y="3976800"/>
              <a:ext cx="750943" cy="746012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00"/>
                  </a:solidFill>
                  <a:sym typeface="Times New Roman" pitchFamily="18" charset="0"/>
                </a:rPr>
                <a:t>petsvr</a:t>
              </a:r>
              <a:endParaRPr lang="zh-CN" altLang="en-US"/>
            </a:p>
          </p:txBody>
        </p:sp>
        <p:sp>
          <p:nvSpPr>
            <p:cNvPr id="14" name="Line 48"/>
            <p:cNvSpPr>
              <a:spLocks noChangeShapeType="1"/>
            </p:cNvSpPr>
            <p:nvPr/>
          </p:nvSpPr>
          <p:spPr bwMode="auto">
            <a:xfrm>
              <a:off x="1431355" y="3697047"/>
              <a:ext cx="1977432" cy="686397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Oval 54"/>
            <p:cNvSpPr>
              <a:spLocks noChangeArrowheads="1"/>
            </p:cNvSpPr>
            <p:nvPr/>
          </p:nvSpPr>
          <p:spPr bwMode="auto">
            <a:xfrm>
              <a:off x="5800067" y="3976800"/>
              <a:ext cx="750942" cy="746012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  <a:sym typeface="Times New Roman" pitchFamily="18" charset="0"/>
                </a:rPr>
                <a:t>agent</a:t>
              </a:r>
              <a:endParaRPr lang="zh-CN" altLang="en-US" dirty="0"/>
            </a:p>
          </p:txBody>
        </p:sp>
        <p:sp>
          <p:nvSpPr>
            <p:cNvPr id="19" name="Line 57"/>
            <p:cNvSpPr>
              <a:spLocks noChangeShapeType="1"/>
            </p:cNvSpPr>
            <p:nvPr/>
          </p:nvSpPr>
          <p:spPr bwMode="auto">
            <a:xfrm>
              <a:off x="4298182" y="4383444"/>
              <a:ext cx="1501886" cy="14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84"/>
            <p:cNvSpPr>
              <a:spLocks noChangeArrowheads="1"/>
            </p:cNvSpPr>
            <p:nvPr/>
          </p:nvSpPr>
          <p:spPr bwMode="auto">
            <a:xfrm>
              <a:off x="4433622" y="4044075"/>
              <a:ext cx="1229499" cy="34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sym typeface="Times New Roman" pitchFamily="18" charset="0"/>
                </a:rPr>
                <a:t>Keep alive </a:t>
              </a:r>
              <a:endParaRPr lang="zh-CN" altLang="en-US" dirty="0"/>
            </a:p>
          </p:txBody>
        </p:sp>
        <p:sp>
          <p:nvSpPr>
            <p:cNvPr id="42" name="Text Box 65"/>
            <p:cNvSpPr>
              <a:spLocks noChangeArrowheads="1"/>
            </p:cNvSpPr>
            <p:nvPr/>
          </p:nvSpPr>
          <p:spPr bwMode="auto">
            <a:xfrm>
              <a:off x="6861541" y="4035084"/>
              <a:ext cx="1378484" cy="34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sym typeface="Times New Roman" pitchFamily="18" charset="0"/>
                </a:rPr>
                <a:t>report status</a:t>
              </a:r>
              <a:endParaRPr lang="zh-CN" altLang="en-US" dirty="0"/>
            </a:p>
          </p:txBody>
        </p:sp>
        <p:sp>
          <p:nvSpPr>
            <p:cNvPr id="55" name="Line 64"/>
            <p:cNvSpPr>
              <a:spLocks noChangeShapeType="1"/>
            </p:cNvSpPr>
            <p:nvPr/>
          </p:nvSpPr>
          <p:spPr bwMode="auto">
            <a:xfrm>
              <a:off x="6577640" y="4408463"/>
              <a:ext cx="1706551" cy="0"/>
            </a:xfrm>
            <a:prstGeom prst="line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182297" y="3121466"/>
            <a:ext cx="340108" cy="278390"/>
            <a:chOff x="1476374" y="5190788"/>
            <a:chExt cx="358777" cy="295612"/>
          </a:xfrm>
        </p:grpSpPr>
        <p:cxnSp>
          <p:nvCxnSpPr>
            <p:cNvPr id="64" name="直接连接符 63"/>
            <p:cNvCxnSpPr/>
            <p:nvPr/>
          </p:nvCxnSpPr>
          <p:spPr>
            <a:xfrm rot="10800000" flipV="1">
              <a:off x="1476374" y="5190788"/>
              <a:ext cx="358776" cy="2956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476374" y="5190788"/>
              <a:ext cx="358777" cy="2956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2041167" y="5493953"/>
            <a:ext cx="6912383" cy="702821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应用级透明实现服务发现、容错、过载保护、无损变更等能力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名字服务弱依赖</a:t>
            </a:r>
          </a:p>
        </p:txBody>
      </p:sp>
      <p:sp>
        <p:nvSpPr>
          <p:cNvPr id="71" name="AutoShape 29"/>
          <p:cNvSpPr>
            <a:spLocks noChangeArrowheads="1"/>
          </p:cNvSpPr>
          <p:nvPr/>
        </p:nvSpPr>
        <p:spPr bwMode="auto">
          <a:xfrm>
            <a:off x="3262909" y="1753298"/>
            <a:ext cx="3152841" cy="360362"/>
          </a:xfrm>
          <a:prstGeom prst="wedgeRectCallout">
            <a:avLst>
              <a:gd name="adj1" fmla="val -68083"/>
              <a:gd name="adj2" fmla="val -153111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快速发现新增服务节点</a:t>
            </a:r>
            <a:endParaRPr lang="en-US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AutoShape 29"/>
          <p:cNvSpPr>
            <a:spLocks noChangeArrowheads="1"/>
          </p:cNvSpPr>
          <p:nvPr/>
        </p:nvSpPr>
        <p:spPr bwMode="auto">
          <a:xfrm>
            <a:off x="775267" y="4342927"/>
            <a:ext cx="2308400" cy="633170"/>
          </a:xfrm>
          <a:prstGeom prst="wedgeRectCallout">
            <a:avLst>
              <a:gd name="adj1" fmla="val -39017"/>
              <a:gd name="adj2" fmla="val -100393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连续超时</a:t>
            </a:r>
            <a:r>
              <a:rPr lang="zh-CN" altLang="en-US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次数</a:t>
            </a:r>
            <a:r>
              <a:rPr lang="en-US" altLang="zh-CN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b="1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超时比率</a:t>
            </a:r>
            <a:r>
              <a:rPr lang="en-US" altLang="zh-CN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x%</a:t>
            </a:r>
            <a:endParaRPr lang="en-US" altLang="zh-CN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37"/>
          <p:cNvSpPr>
            <a:spLocks noChangeArrowheads="1"/>
          </p:cNvSpPr>
          <p:nvPr/>
        </p:nvSpPr>
        <p:spPr bwMode="auto">
          <a:xfrm>
            <a:off x="2423548" y="994406"/>
            <a:ext cx="887888" cy="814784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NameSvr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37" name="组合 36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0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089304" y="5487163"/>
            <a:ext cx="737859" cy="875862"/>
            <a:chOff x="5044281" y="2143125"/>
            <a:chExt cx="2103438" cy="3239106"/>
          </a:xfrm>
          <a:solidFill>
            <a:schemeClr val="bg1"/>
          </a:solidFill>
          <a:effectLst/>
        </p:grpSpPr>
        <p:sp>
          <p:nvSpPr>
            <p:cNvPr id="50" name="任意多边形 2"/>
            <p:cNvSpPr/>
            <p:nvPr/>
          </p:nvSpPr>
          <p:spPr>
            <a:xfrm>
              <a:off x="5117186" y="2143125"/>
              <a:ext cx="1957628" cy="685800"/>
            </a:xfrm>
            <a:custGeom>
              <a:avLst/>
              <a:gdLst>
                <a:gd name="connsiteX0" fmla="*/ 978814 w 1957628"/>
                <a:gd name="connsiteY0" fmla="*/ 0 h 685800"/>
                <a:gd name="connsiteX1" fmla="*/ 1950809 w 1957628"/>
                <a:gd name="connsiteY1" fmla="*/ 663189 h 685800"/>
                <a:gd name="connsiteX2" fmla="*/ 1957628 w 1957628"/>
                <a:gd name="connsiteY2" fmla="*/ 685800 h 685800"/>
                <a:gd name="connsiteX3" fmla="*/ 0 w 1957628"/>
                <a:gd name="connsiteY3" fmla="*/ 685800 h 685800"/>
                <a:gd name="connsiteX4" fmla="*/ 6819 w 1957628"/>
                <a:gd name="connsiteY4" fmla="*/ 663189 h 685800"/>
                <a:gd name="connsiteX5" fmla="*/ 978814 w 1957628"/>
                <a:gd name="connsiteY5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7628" h="685800">
                  <a:moveTo>
                    <a:pt x="978814" y="0"/>
                  </a:moveTo>
                  <a:cubicBezTo>
                    <a:pt x="1415766" y="0"/>
                    <a:pt x="1790668" y="273461"/>
                    <a:pt x="1950809" y="663189"/>
                  </a:cubicBezTo>
                  <a:lnTo>
                    <a:pt x="1957628" y="685800"/>
                  </a:lnTo>
                  <a:lnTo>
                    <a:pt x="0" y="685800"/>
                  </a:lnTo>
                  <a:lnTo>
                    <a:pt x="6819" y="663189"/>
                  </a:lnTo>
                  <a:cubicBezTo>
                    <a:pt x="166961" y="273461"/>
                    <a:pt x="541863" y="0"/>
                    <a:pt x="9788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3"/>
            <p:cNvSpPr/>
            <p:nvPr/>
          </p:nvSpPr>
          <p:spPr>
            <a:xfrm>
              <a:off x="5044281" y="2921000"/>
              <a:ext cx="2103438" cy="711200"/>
            </a:xfrm>
            <a:custGeom>
              <a:avLst/>
              <a:gdLst>
                <a:gd name="connsiteX0" fmla="*/ 30985 w 2103438"/>
                <a:gd name="connsiteY0" fmla="*/ 0 h 711200"/>
                <a:gd name="connsiteX1" fmla="*/ 2072453 w 2103438"/>
                <a:gd name="connsiteY1" fmla="*/ 0 h 711200"/>
                <a:gd name="connsiteX2" fmla="*/ 2082071 w 2103438"/>
                <a:gd name="connsiteY2" fmla="*/ 31989 h 711200"/>
                <a:gd name="connsiteX3" fmla="*/ 2103438 w 2103438"/>
                <a:gd name="connsiteY3" fmla="*/ 250825 h 711200"/>
                <a:gd name="connsiteX4" fmla="*/ 2020789 w 2103438"/>
                <a:gd name="connsiteY4" fmla="*/ 673487 h 711200"/>
                <a:gd name="connsiteX5" fmla="*/ 2000962 w 2103438"/>
                <a:gd name="connsiteY5" fmla="*/ 711200 h 711200"/>
                <a:gd name="connsiteX6" fmla="*/ 102476 w 2103438"/>
                <a:gd name="connsiteY6" fmla="*/ 711200 h 711200"/>
                <a:gd name="connsiteX7" fmla="*/ 82650 w 2103438"/>
                <a:gd name="connsiteY7" fmla="*/ 673487 h 711200"/>
                <a:gd name="connsiteX8" fmla="*/ 0 w 2103438"/>
                <a:gd name="connsiteY8" fmla="*/ 250825 h 711200"/>
                <a:gd name="connsiteX9" fmla="*/ 21368 w 2103438"/>
                <a:gd name="connsiteY9" fmla="*/ 31989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3438" h="711200">
                  <a:moveTo>
                    <a:pt x="30985" y="0"/>
                  </a:moveTo>
                  <a:lnTo>
                    <a:pt x="2072453" y="0"/>
                  </a:lnTo>
                  <a:lnTo>
                    <a:pt x="2082071" y="31989"/>
                  </a:lnTo>
                  <a:cubicBezTo>
                    <a:pt x="2096081" y="102675"/>
                    <a:pt x="2103438" y="175863"/>
                    <a:pt x="2103438" y="250825"/>
                  </a:cubicBezTo>
                  <a:cubicBezTo>
                    <a:pt x="2103438" y="400750"/>
                    <a:pt x="2074009" y="543578"/>
                    <a:pt x="2020789" y="673487"/>
                  </a:cubicBezTo>
                  <a:lnTo>
                    <a:pt x="2000962" y="711200"/>
                  </a:lnTo>
                  <a:lnTo>
                    <a:pt x="102476" y="711200"/>
                  </a:lnTo>
                  <a:lnTo>
                    <a:pt x="82650" y="673487"/>
                  </a:lnTo>
                  <a:cubicBezTo>
                    <a:pt x="29430" y="543578"/>
                    <a:pt x="0" y="400750"/>
                    <a:pt x="0" y="250825"/>
                  </a:cubicBezTo>
                  <a:cubicBezTo>
                    <a:pt x="0" y="175863"/>
                    <a:pt x="7358" y="102675"/>
                    <a:pt x="21368" y="3198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梯形 20"/>
            <p:cNvSpPr/>
            <p:nvPr/>
          </p:nvSpPr>
          <p:spPr>
            <a:xfrm flipV="1">
              <a:off x="5178425" y="3711573"/>
              <a:ext cx="1835150" cy="708026"/>
            </a:xfrm>
            <a:custGeom>
              <a:avLst/>
              <a:gdLst>
                <a:gd name="connsiteX0" fmla="*/ 0 w 1803400"/>
                <a:gd name="connsiteY0" fmla="*/ 701676 h 701676"/>
                <a:gd name="connsiteX1" fmla="*/ 175419 w 1803400"/>
                <a:gd name="connsiteY1" fmla="*/ 0 h 701676"/>
                <a:gd name="connsiteX2" fmla="*/ 1627981 w 1803400"/>
                <a:gd name="connsiteY2" fmla="*/ 0 h 701676"/>
                <a:gd name="connsiteX3" fmla="*/ 1803400 w 1803400"/>
                <a:gd name="connsiteY3" fmla="*/ 701676 h 701676"/>
                <a:gd name="connsiteX4" fmla="*/ 0 w 1803400"/>
                <a:gd name="connsiteY4" fmla="*/ 701676 h 701676"/>
                <a:gd name="connsiteX0" fmla="*/ 0 w 1803400"/>
                <a:gd name="connsiteY0" fmla="*/ 701676 h 701676"/>
                <a:gd name="connsiteX1" fmla="*/ 384969 w 1803400"/>
                <a:gd name="connsiteY1" fmla="*/ 0 h 701676"/>
                <a:gd name="connsiteX2" fmla="*/ 1627981 w 1803400"/>
                <a:gd name="connsiteY2" fmla="*/ 0 h 701676"/>
                <a:gd name="connsiteX3" fmla="*/ 1803400 w 1803400"/>
                <a:gd name="connsiteY3" fmla="*/ 701676 h 701676"/>
                <a:gd name="connsiteX4" fmla="*/ 0 w 1803400"/>
                <a:gd name="connsiteY4" fmla="*/ 701676 h 701676"/>
                <a:gd name="connsiteX0" fmla="*/ 0 w 1803400"/>
                <a:gd name="connsiteY0" fmla="*/ 701676 h 701676"/>
                <a:gd name="connsiteX1" fmla="*/ 384969 w 1803400"/>
                <a:gd name="connsiteY1" fmla="*/ 0 h 701676"/>
                <a:gd name="connsiteX2" fmla="*/ 1627981 w 1803400"/>
                <a:gd name="connsiteY2" fmla="*/ 0 h 701676"/>
                <a:gd name="connsiteX3" fmla="*/ 1803400 w 1803400"/>
                <a:gd name="connsiteY3" fmla="*/ 701676 h 701676"/>
                <a:gd name="connsiteX4" fmla="*/ 0 w 1803400"/>
                <a:gd name="connsiteY4" fmla="*/ 701676 h 701676"/>
                <a:gd name="connsiteX0" fmla="*/ 0 w 1803400"/>
                <a:gd name="connsiteY0" fmla="*/ 701676 h 701676"/>
                <a:gd name="connsiteX1" fmla="*/ 384969 w 1803400"/>
                <a:gd name="connsiteY1" fmla="*/ 0 h 701676"/>
                <a:gd name="connsiteX2" fmla="*/ 1627981 w 1803400"/>
                <a:gd name="connsiteY2" fmla="*/ 0 h 701676"/>
                <a:gd name="connsiteX3" fmla="*/ 1803400 w 1803400"/>
                <a:gd name="connsiteY3" fmla="*/ 701676 h 701676"/>
                <a:gd name="connsiteX4" fmla="*/ 0 w 1803400"/>
                <a:gd name="connsiteY4" fmla="*/ 701676 h 701676"/>
                <a:gd name="connsiteX0" fmla="*/ 0 w 1803400"/>
                <a:gd name="connsiteY0" fmla="*/ 701676 h 701676"/>
                <a:gd name="connsiteX1" fmla="*/ 384969 w 1803400"/>
                <a:gd name="connsiteY1" fmla="*/ 0 h 701676"/>
                <a:gd name="connsiteX2" fmla="*/ 1627981 w 1803400"/>
                <a:gd name="connsiteY2" fmla="*/ 0 h 701676"/>
                <a:gd name="connsiteX3" fmla="*/ 1803400 w 1803400"/>
                <a:gd name="connsiteY3" fmla="*/ 701676 h 701676"/>
                <a:gd name="connsiteX4" fmla="*/ 0 w 1803400"/>
                <a:gd name="connsiteY4" fmla="*/ 701676 h 701676"/>
                <a:gd name="connsiteX0" fmla="*/ 0 w 1803400"/>
                <a:gd name="connsiteY0" fmla="*/ 708026 h 708026"/>
                <a:gd name="connsiteX1" fmla="*/ 384969 w 1803400"/>
                <a:gd name="connsiteY1" fmla="*/ 6350 h 708026"/>
                <a:gd name="connsiteX2" fmla="*/ 1443831 w 1803400"/>
                <a:gd name="connsiteY2" fmla="*/ 0 h 708026"/>
                <a:gd name="connsiteX3" fmla="*/ 1803400 w 1803400"/>
                <a:gd name="connsiteY3" fmla="*/ 708026 h 708026"/>
                <a:gd name="connsiteX4" fmla="*/ 0 w 1803400"/>
                <a:gd name="connsiteY4" fmla="*/ 708026 h 708026"/>
                <a:gd name="connsiteX0" fmla="*/ 0 w 1803400"/>
                <a:gd name="connsiteY0" fmla="*/ 708026 h 708026"/>
                <a:gd name="connsiteX1" fmla="*/ 384969 w 1803400"/>
                <a:gd name="connsiteY1" fmla="*/ 6350 h 708026"/>
                <a:gd name="connsiteX2" fmla="*/ 1443831 w 1803400"/>
                <a:gd name="connsiteY2" fmla="*/ 0 h 708026"/>
                <a:gd name="connsiteX3" fmla="*/ 1803400 w 1803400"/>
                <a:gd name="connsiteY3" fmla="*/ 708026 h 708026"/>
                <a:gd name="connsiteX4" fmla="*/ 0 w 1803400"/>
                <a:gd name="connsiteY4" fmla="*/ 708026 h 708026"/>
                <a:gd name="connsiteX0" fmla="*/ 0 w 1803400"/>
                <a:gd name="connsiteY0" fmla="*/ 708026 h 708026"/>
                <a:gd name="connsiteX1" fmla="*/ 384969 w 1803400"/>
                <a:gd name="connsiteY1" fmla="*/ 6350 h 708026"/>
                <a:gd name="connsiteX2" fmla="*/ 1443831 w 1803400"/>
                <a:gd name="connsiteY2" fmla="*/ 0 h 708026"/>
                <a:gd name="connsiteX3" fmla="*/ 1803400 w 1803400"/>
                <a:gd name="connsiteY3" fmla="*/ 708026 h 708026"/>
                <a:gd name="connsiteX4" fmla="*/ 0 w 1803400"/>
                <a:gd name="connsiteY4" fmla="*/ 708026 h 708026"/>
                <a:gd name="connsiteX0" fmla="*/ 0 w 1835150"/>
                <a:gd name="connsiteY0" fmla="*/ 708026 h 708026"/>
                <a:gd name="connsiteX1" fmla="*/ 384969 w 1835150"/>
                <a:gd name="connsiteY1" fmla="*/ 6350 h 708026"/>
                <a:gd name="connsiteX2" fmla="*/ 1443831 w 1835150"/>
                <a:gd name="connsiteY2" fmla="*/ 0 h 708026"/>
                <a:gd name="connsiteX3" fmla="*/ 1835150 w 1835150"/>
                <a:gd name="connsiteY3" fmla="*/ 708026 h 708026"/>
                <a:gd name="connsiteX4" fmla="*/ 0 w 1835150"/>
                <a:gd name="connsiteY4" fmla="*/ 708026 h 70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150" h="708026">
                  <a:moveTo>
                    <a:pt x="0" y="708026"/>
                  </a:moveTo>
                  <a:cubicBezTo>
                    <a:pt x="160073" y="467784"/>
                    <a:pt x="377296" y="252942"/>
                    <a:pt x="384969" y="6350"/>
                  </a:cubicBezTo>
                  <a:lnTo>
                    <a:pt x="1443831" y="0"/>
                  </a:lnTo>
                  <a:cubicBezTo>
                    <a:pt x="1449387" y="191559"/>
                    <a:pt x="1670844" y="478367"/>
                    <a:pt x="1835150" y="708026"/>
                  </a:cubicBezTo>
                  <a:lnTo>
                    <a:pt x="0" y="7080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圆角矩形 5"/>
            <p:cNvSpPr/>
            <p:nvPr/>
          </p:nvSpPr>
          <p:spPr>
            <a:xfrm>
              <a:off x="5569744" y="4462463"/>
              <a:ext cx="1052512" cy="139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圆角矩形 6"/>
            <p:cNvSpPr/>
            <p:nvPr/>
          </p:nvSpPr>
          <p:spPr>
            <a:xfrm>
              <a:off x="5569744" y="4667250"/>
              <a:ext cx="1052512" cy="139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圆角矩形 7"/>
            <p:cNvSpPr/>
            <p:nvPr/>
          </p:nvSpPr>
          <p:spPr>
            <a:xfrm>
              <a:off x="5569744" y="4864894"/>
              <a:ext cx="1052512" cy="139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8"/>
            <p:cNvSpPr/>
            <p:nvPr/>
          </p:nvSpPr>
          <p:spPr>
            <a:xfrm>
              <a:off x="5693569" y="5057775"/>
              <a:ext cx="804863" cy="324456"/>
            </a:xfrm>
            <a:custGeom>
              <a:avLst/>
              <a:gdLst>
                <a:gd name="connsiteX0" fmla="*/ 58777 w 804863"/>
                <a:gd name="connsiteY0" fmla="*/ 0 h 324456"/>
                <a:gd name="connsiteX1" fmla="*/ 746086 w 804863"/>
                <a:gd name="connsiteY1" fmla="*/ 0 h 324456"/>
                <a:gd name="connsiteX2" fmla="*/ 804863 w 804863"/>
                <a:gd name="connsiteY2" fmla="*/ 58777 h 324456"/>
                <a:gd name="connsiteX3" fmla="*/ 804862 w 804863"/>
                <a:gd name="connsiteY3" fmla="*/ 58777 h 324456"/>
                <a:gd name="connsiteX4" fmla="*/ 746085 w 804863"/>
                <a:gd name="connsiteY4" fmla="*/ 117554 h 324456"/>
                <a:gd name="connsiteX5" fmla="*/ 681293 w 804863"/>
                <a:gd name="connsiteY5" fmla="*/ 117554 h 324456"/>
                <a:gd name="connsiteX6" fmla="*/ 478631 w 804863"/>
                <a:gd name="connsiteY6" fmla="*/ 239867 h 324456"/>
                <a:gd name="connsiteX7" fmla="*/ 478631 w 804863"/>
                <a:gd name="connsiteY7" fmla="*/ 293946 h 324456"/>
                <a:gd name="connsiteX8" fmla="*/ 454235 w 804863"/>
                <a:gd name="connsiteY8" fmla="*/ 293946 h 324456"/>
                <a:gd name="connsiteX9" fmla="*/ 454235 w 804863"/>
                <a:gd name="connsiteY9" fmla="*/ 324456 h 324456"/>
                <a:gd name="connsiteX10" fmla="*/ 364914 w 804863"/>
                <a:gd name="connsiteY10" fmla="*/ 324456 h 324456"/>
                <a:gd name="connsiteX11" fmla="*/ 364914 w 804863"/>
                <a:gd name="connsiteY11" fmla="*/ 293946 h 324456"/>
                <a:gd name="connsiteX12" fmla="*/ 330994 w 804863"/>
                <a:gd name="connsiteY12" fmla="*/ 293946 h 324456"/>
                <a:gd name="connsiteX13" fmla="*/ 330994 w 804863"/>
                <a:gd name="connsiteY13" fmla="*/ 235744 h 324456"/>
                <a:gd name="connsiteX14" fmla="*/ 333685 w 804863"/>
                <a:gd name="connsiteY14" fmla="*/ 235744 h 324456"/>
                <a:gd name="connsiteX15" fmla="*/ 137852 w 804863"/>
                <a:gd name="connsiteY15" fmla="*/ 117553 h 324456"/>
                <a:gd name="connsiteX16" fmla="*/ 58777 w 804863"/>
                <a:gd name="connsiteY16" fmla="*/ 117553 h 324456"/>
                <a:gd name="connsiteX17" fmla="*/ 17215 w 804863"/>
                <a:gd name="connsiteY17" fmla="*/ 100338 h 324456"/>
                <a:gd name="connsiteX18" fmla="*/ 0 w 804863"/>
                <a:gd name="connsiteY18" fmla="*/ 58776 h 324456"/>
                <a:gd name="connsiteX19" fmla="*/ 17215 w 804863"/>
                <a:gd name="connsiteY19" fmla="*/ 17215 h 324456"/>
                <a:gd name="connsiteX20" fmla="*/ 58777 w 804863"/>
                <a:gd name="connsiteY20" fmla="*/ 0 h 32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4863" h="324456">
                  <a:moveTo>
                    <a:pt x="58777" y="0"/>
                  </a:moveTo>
                  <a:lnTo>
                    <a:pt x="746086" y="0"/>
                  </a:lnTo>
                  <a:cubicBezTo>
                    <a:pt x="778548" y="0"/>
                    <a:pt x="804863" y="26315"/>
                    <a:pt x="804863" y="58777"/>
                  </a:cubicBezTo>
                  <a:lnTo>
                    <a:pt x="804862" y="58777"/>
                  </a:lnTo>
                  <a:cubicBezTo>
                    <a:pt x="804862" y="91239"/>
                    <a:pt x="778547" y="117554"/>
                    <a:pt x="746085" y="117554"/>
                  </a:cubicBezTo>
                  <a:lnTo>
                    <a:pt x="681293" y="117554"/>
                  </a:lnTo>
                  <a:lnTo>
                    <a:pt x="478631" y="239867"/>
                  </a:lnTo>
                  <a:lnTo>
                    <a:pt x="478631" y="293946"/>
                  </a:lnTo>
                  <a:lnTo>
                    <a:pt x="454235" y="293946"/>
                  </a:lnTo>
                  <a:lnTo>
                    <a:pt x="454235" y="324456"/>
                  </a:lnTo>
                  <a:lnTo>
                    <a:pt x="364914" y="324456"/>
                  </a:lnTo>
                  <a:lnTo>
                    <a:pt x="364914" y="293946"/>
                  </a:lnTo>
                  <a:lnTo>
                    <a:pt x="330994" y="293946"/>
                  </a:lnTo>
                  <a:lnTo>
                    <a:pt x="330994" y="235744"/>
                  </a:lnTo>
                  <a:lnTo>
                    <a:pt x="333685" y="235744"/>
                  </a:lnTo>
                  <a:lnTo>
                    <a:pt x="137852" y="117553"/>
                  </a:lnTo>
                  <a:lnTo>
                    <a:pt x="58777" y="117553"/>
                  </a:lnTo>
                  <a:cubicBezTo>
                    <a:pt x="42546" y="117553"/>
                    <a:pt x="27852" y="110974"/>
                    <a:pt x="17215" y="100338"/>
                  </a:cubicBezTo>
                  <a:lnTo>
                    <a:pt x="0" y="58776"/>
                  </a:lnTo>
                  <a:lnTo>
                    <a:pt x="17215" y="17215"/>
                  </a:lnTo>
                  <a:cubicBezTo>
                    <a:pt x="27852" y="6579"/>
                    <a:pt x="42546" y="0"/>
                    <a:pt x="587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8233226" y="3148317"/>
            <a:ext cx="0" cy="1456732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51897" y="23962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高可用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透明集成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7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7" name="Picture 3" descr="C:\Users\Administrator\Desktop\787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8193" y="1042989"/>
            <a:ext cx="3876170" cy="545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组合 97"/>
          <p:cNvGrpSpPr/>
          <p:nvPr/>
        </p:nvGrpSpPr>
        <p:grpSpPr>
          <a:xfrm>
            <a:off x="3921626" y="1188406"/>
            <a:ext cx="1019591" cy="1019960"/>
            <a:chOff x="3832873" y="2297208"/>
            <a:chExt cx="1516550" cy="1516550"/>
          </a:xfrm>
        </p:grpSpPr>
        <p:grpSp>
          <p:nvGrpSpPr>
            <p:cNvPr id="99" name="组合 98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1" name="同心圆 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941217" y="2267192"/>
            <a:ext cx="1019591" cy="1019960"/>
            <a:chOff x="3832873" y="2297208"/>
            <a:chExt cx="1516550" cy="1516550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6" name="同心圆 8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5" name="椭圆 104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924288" y="2996643"/>
            <a:ext cx="1019591" cy="1019960"/>
            <a:chOff x="3832873" y="2297208"/>
            <a:chExt cx="1516550" cy="151655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1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0" name="椭圆 109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4963470" y="3633150"/>
            <a:ext cx="1019591" cy="1019960"/>
            <a:chOff x="3832873" y="2297208"/>
            <a:chExt cx="1516550" cy="1516550"/>
          </a:xfrm>
        </p:grpSpPr>
        <p:grpSp>
          <p:nvGrpSpPr>
            <p:cNvPr id="114" name="组合 11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6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5" name="椭圆 114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906483" y="5244284"/>
            <a:ext cx="1019591" cy="1019960"/>
            <a:chOff x="3832873" y="2297208"/>
            <a:chExt cx="1516550" cy="1516550"/>
          </a:xfrm>
        </p:grpSpPr>
        <p:grpSp>
          <p:nvGrpSpPr>
            <p:cNvPr id="119" name="组合 118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1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20" name="椭圆 119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2832818" y="4201618"/>
            <a:ext cx="1019591" cy="1019960"/>
            <a:chOff x="3832873" y="2297208"/>
            <a:chExt cx="1516550" cy="151655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6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25" name="椭圆 124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8" name="Freeform 18"/>
          <p:cNvSpPr>
            <a:spLocks/>
          </p:cNvSpPr>
          <p:nvPr/>
        </p:nvSpPr>
        <p:spPr bwMode="auto">
          <a:xfrm>
            <a:off x="4182825" y="1528791"/>
            <a:ext cx="497192" cy="339190"/>
          </a:xfrm>
          <a:custGeom>
            <a:avLst/>
            <a:gdLst>
              <a:gd name="T0" fmla="*/ 89 w 92"/>
              <a:gd name="T1" fmla="*/ 21 h 80"/>
              <a:gd name="T2" fmla="*/ 46 w 92"/>
              <a:gd name="T3" fmla="*/ 0 h 80"/>
              <a:gd name="T4" fmla="*/ 0 w 92"/>
              <a:gd name="T5" fmla="*/ 32 h 80"/>
              <a:gd name="T6" fmla="*/ 25 w 92"/>
              <a:gd name="T7" fmla="*/ 61 h 80"/>
              <a:gd name="T8" fmla="*/ 14 w 92"/>
              <a:gd name="T9" fmla="*/ 80 h 80"/>
              <a:gd name="T10" fmla="*/ 48 w 92"/>
              <a:gd name="T11" fmla="*/ 65 h 80"/>
              <a:gd name="T12" fmla="*/ 49 w 92"/>
              <a:gd name="T13" fmla="*/ 64 h 80"/>
              <a:gd name="T14" fmla="*/ 92 w 92"/>
              <a:gd name="T15" fmla="*/ 32 h 80"/>
              <a:gd name="T16" fmla="*/ 89 w 92"/>
              <a:gd name="T17" fmla="*/ 2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" h="80">
                <a:moveTo>
                  <a:pt x="89" y="21"/>
                </a:moveTo>
                <a:cubicBezTo>
                  <a:pt x="83" y="9"/>
                  <a:pt x="66" y="0"/>
                  <a:pt x="46" y="0"/>
                </a:cubicBezTo>
                <a:cubicBezTo>
                  <a:pt x="20" y="0"/>
                  <a:pt x="0" y="14"/>
                  <a:pt x="0" y="32"/>
                </a:cubicBezTo>
                <a:cubicBezTo>
                  <a:pt x="0" y="45"/>
                  <a:pt x="10" y="56"/>
                  <a:pt x="25" y="61"/>
                </a:cubicBezTo>
                <a:cubicBezTo>
                  <a:pt x="26" y="65"/>
                  <a:pt x="25" y="71"/>
                  <a:pt x="14" y="80"/>
                </a:cubicBezTo>
                <a:cubicBezTo>
                  <a:pt x="14" y="80"/>
                  <a:pt x="36" y="75"/>
                  <a:pt x="48" y="65"/>
                </a:cubicBezTo>
                <a:cubicBezTo>
                  <a:pt x="49" y="64"/>
                  <a:pt x="49" y="64"/>
                  <a:pt x="49" y="64"/>
                </a:cubicBezTo>
                <a:cubicBezTo>
                  <a:pt x="73" y="63"/>
                  <a:pt x="92" y="49"/>
                  <a:pt x="92" y="32"/>
                </a:cubicBezTo>
                <a:cubicBezTo>
                  <a:pt x="92" y="28"/>
                  <a:pt x="91" y="25"/>
                  <a:pt x="8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文本框 128"/>
          <p:cNvSpPr txBox="1"/>
          <p:nvPr/>
        </p:nvSpPr>
        <p:spPr>
          <a:xfrm>
            <a:off x="5983061" y="2289453"/>
            <a:ext cx="14157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服务自动发现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1469122" y="3047372"/>
            <a:ext cx="14157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r>
              <a:rPr lang="zh-CN" altLang="en-US" sz="1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自动熔断</a:t>
            </a:r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992032" y="3674416"/>
            <a:ext cx="141577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多种负载均衡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1763337" y="4292295"/>
            <a:ext cx="100540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过载保护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4944485" y="5298628"/>
            <a:ext cx="100540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无损变更</a:t>
            </a:r>
          </a:p>
        </p:txBody>
      </p:sp>
      <p:sp>
        <p:nvSpPr>
          <p:cNvPr id="134" name="文本框 2"/>
          <p:cNvSpPr txBox="1"/>
          <p:nvPr/>
        </p:nvSpPr>
        <p:spPr>
          <a:xfrm>
            <a:off x="5938555" y="2607987"/>
            <a:ext cx="180184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秒内服务发现 </a:t>
            </a:r>
          </a:p>
        </p:txBody>
      </p:sp>
      <p:sp>
        <p:nvSpPr>
          <p:cNvPr id="135" name="文本框 18"/>
          <p:cNvSpPr txBox="1"/>
          <p:nvPr/>
        </p:nvSpPr>
        <p:spPr>
          <a:xfrm>
            <a:off x="1002800" y="3402735"/>
            <a:ext cx="227833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秒级自动熔断故障节点 </a:t>
            </a:r>
          </a:p>
        </p:txBody>
      </p:sp>
      <p:sp>
        <p:nvSpPr>
          <p:cNvPr id="136" name="文本框 19"/>
          <p:cNvSpPr txBox="1"/>
          <p:nvPr/>
        </p:nvSpPr>
        <p:spPr>
          <a:xfrm>
            <a:off x="5938555" y="4001412"/>
            <a:ext cx="223448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轮询、随机，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、静态权重、动态权重</a:t>
            </a:r>
          </a:p>
        </p:txBody>
      </p:sp>
      <p:sp>
        <p:nvSpPr>
          <p:cNvPr id="137" name="文本框 20"/>
          <p:cNvSpPr txBox="1"/>
          <p:nvPr/>
        </p:nvSpPr>
        <p:spPr>
          <a:xfrm>
            <a:off x="511855" y="4689733"/>
            <a:ext cx="24346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自动丢弃无效请求，防止雪崩 、故障影响隔离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22"/>
          <p:cNvSpPr txBox="1"/>
          <p:nvPr/>
        </p:nvSpPr>
        <p:spPr>
          <a:xfrm>
            <a:off x="4918964" y="5563167"/>
            <a:ext cx="252660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贯穿整个运营生命周期，所有变更环节可实现现用户访问无丢失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2482" y="239624"/>
            <a:ext cx="75265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微服务框架核心能力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" name="组合 22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23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" name="组合 33"/>
          <p:cNvGrpSpPr/>
          <p:nvPr/>
        </p:nvGrpSpPr>
        <p:grpSpPr>
          <a:xfrm>
            <a:off x="1325326" y="1825223"/>
            <a:ext cx="2658048" cy="1837853"/>
            <a:chOff x="3607852" y="1182686"/>
            <a:chExt cx="2089880" cy="1338659"/>
          </a:xfrm>
          <a:noFill/>
        </p:grpSpPr>
        <p:sp>
          <p:nvSpPr>
            <p:cNvPr id="35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" name="组合 35"/>
            <p:cNvGrpSpPr/>
            <p:nvPr/>
          </p:nvGrpSpPr>
          <p:grpSpPr>
            <a:xfrm>
              <a:off x="3774609" y="1260341"/>
              <a:ext cx="1923123" cy="1060780"/>
              <a:chOff x="3669598" y="2013470"/>
              <a:chExt cx="1923123" cy="1060780"/>
            </a:xfrm>
            <a:grpFill/>
          </p:grpSpPr>
          <p:sp>
            <p:nvSpPr>
              <p:cNvPr id="37" name="文本框 36"/>
              <p:cNvSpPr txBox="1"/>
              <p:nvPr/>
            </p:nvSpPr>
            <p:spPr>
              <a:xfrm>
                <a:off x="3669598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轻量级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通讯框架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782526" y="2289624"/>
                <a:ext cx="1775718" cy="7846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语言无关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，接口服务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向前兼容性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高性能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业务快速开发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" name="组合 70"/>
          <p:cNvGrpSpPr/>
          <p:nvPr/>
        </p:nvGrpSpPr>
        <p:grpSpPr>
          <a:xfrm>
            <a:off x="747122" y="1485243"/>
            <a:ext cx="849977" cy="849976"/>
            <a:chOff x="3075298" y="1844164"/>
            <a:chExt cx="849977" cy="849976"/>
          </a:xfrm>
        </p:grpSpPr>
        <p:grpSp>
          <p:nvGrpSpPr>
            <p:cNvPr id="9" name="组合 71"/>
            <p:cNvGrpSpPr/>
            <p:nvPr/>
          </p:nvGrpSpPr>
          <p:grpSpPr>
            <a:xfrm>
              <a:off x="3075298" y="1844164"/>
              <a:ext cx="849977" cy="849976"/>
              <a:chOff x="2993266" y="1901066"/>
              <a:chExt cx="947668" cy="94766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2"/>
            <p:cNvGrpSpPr/>
            <p:nvPr/>
          </p:nvGrpSpPr>
          <p:grpSpPr>
            <a:xfrm>
              <a:off x="3145018" y="1958461"/>
              <a:ext cx="685800" cy="602332"/>
              <a:chOff x="3145018" y="1958461"/>
              <a:chExt cx="685800" cy="60233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" name="组合 106"/>
          <p:cNvGrpSpPr/>
          <p:nvPr/>
        </p:nvGrpSpPr>
        <p:grpSpPr>
          <a:xfrm>
            <a:off x="5355837" y="1834259"/>
            <a:ext cx="2634256" cy="1837853"/>
            <a:chOff x="3607852" y="1182686"/>
            <a:chExt cx="2071174" cy="1338659"/>
          </a:xfrm>
          <a:noFill/>
        </p:grpSpPr>
        <p:sp>
          <p:nvSpPr>
            <p:cNvPr id="10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2" name="组合 35"/>
            <p:cNvGrpSpPr/>
            <p:nvPr/>
          </p:nvGrpSpPr>
          <p:grpSpPr>
            <a:xfrm>
              <a:off x="3720957" y="1260341"/>
              <a:ext cx="1923123" cy="1240123"/>
              <a:chOff x="3615946" y="2013470"/>
              <a:chExt cx="1923123" cy="1240123"/>
            </a:xfrm>
            <a:grpFill/>
          </p:grpSpPr>
          <p:sp>
            <p:nvSpPr>
              <p:cNvPr id="110" name="文本框 36"/>
              <p:cNvSpPr txBox="1"/>
              <p:nvPr/>
            </p:nvSpPr>
            <p:spPr>
              <a:xfrm>
                <a:off x="3615946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 高可用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文本框 37"/>
              <p:cNvSpPr txBox="1"/>
              <p:nvPr/>
            </p:nvSpPr>
            <p:spPr>
              <a:xfrm>
                <a:off x="3782527" y="2289624"/>
                <a:ext cx="1756542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注册发现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&amp;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负载均衡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容错（熔断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隔离）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过载保护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服务降级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无损变更</a:t>
                </a:r>
              </a:p>
            </p:txBody>
          </p:sp>
        </p:grpSp>
      </p:grpSp>
      <p:grpSp>
        <p:nvGrpSpPr>
          <p:cNvPr id="13" name="组合 88"/>
          <p:cNvGrpSpPr/>
          <p:nvPr/>
        </p:nvGrpSpPr>
        <p:grpSpPr>
          <a:xfrm>
            <a:off x="4811844" y="1531866"/>
            <a:ext cx="849977" cy="849976"/>
            <a:chOff x="8282297" y="1844164"/>
            <a:chExt cx="849977" cy="849976"/>
          </a:xfrm>
        </p:grpSpPr>
        <p:grpSp>
          <p:nvGrpSpPr>
            <p:cNvPr id="14" name="组合 89"/>
            <p:cNvGrpSpPr/>
            <p:nvPr/>
          </p:nvGrpSpPr>
          <p:grpSpPr>
            <a:xfrm>
              <a:off x="8282297" y="1844164"/>
              <a:ext cx="849977" cy="849976"/>
              <a:chOff x="2993266" y="1901066"/>
              <a:chExt cx="947668" cy="947668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90"/>
            <p:cNvGrpSpPr/>
            <p:nvPr/>
          </p:nvGrpSpPr>
          <p:grpSpPr>
            <a:xfrm>
              <a:off x="8344684" y="1958461"/>
              <a:ext cx="685800" cy="602332"/>
              <a:chOff x="3145018" y="1958461"/>
              <a:chExt cx="685800" cy="602332"/>
            </a:xfrm>
          </p:grpSpPr>
          <p:sp>
            <p:nvSpPr>
              <p:cNvPr id="92" name="文本框 91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6" name="组合 111"/>
          <p:cNvGrpSpPr/>
          <p:nvPr/>
        </p:nvGrpSpPr>
        <p:grpSpPr>
          <a:xfrm>
            <a:off x="1281475" y="4147891"/>
            <a:ext cx="2658048" cy="1837853"/>
            <a:chOff x="3607852" y="1182686"/>
            <a:chExt cx="2089880" cy="1338659"/>
          </a:xfrm>
          <a:noFill/>
        </p:grpSpPr>
        <p:sp>
          <p:nvSpPr>
            <p:cNvPr id="113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7" name="组合 35"/>
            <p:cNvGrpSpPr/>
            <p:nvPr/>
          </p:nvGrpSpPr>
          <p:grpSpPr>
            <a:xfrm>
              <a:off x="3774609" y="1260341"/>
              <a:ext cx="1923123" cy="1240123"/>
              <a:chOff x="3669598" y="2013470"/>
              <a:chExt cx="1923123" cy="1240123"/>
            </a:xfrm>
            <a:grpFill/>
          </p:grpSpPr>
          <p:sp>
            <p:nvSpPr>
              <p:cNvPr id="115" name="文本框 36"/>
              <p:cNvSpPr txBox="1"/>
              <p:nvPr/>
            </p:nvSpPr>
            <p:spPr>
              <a:xfrm>
                <a:off x="3669598" y="2013470"/>
                <a:ext cx="1923123" cy="6052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持续集成</a:t>
                </a:r>
                <a:r>
                  <a:rPr lang="en-US" altLang="zh-CN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交付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6" name="文本框 37"/>
              <p:cNvSpPr txBox="1"/>
              <p:nvPr/>
            </p:nvSpPr>
            <p:spPr>
              <a:xfrm>
                <a:off x="3782527" y="2289624"/>
                <a:ext cx="1559316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代码集成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环境标准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自动测试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交付，发布部署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8" name="组合 79"/>
          <p:cNvGrpSpPr/>
          <p:nvPr/>
        </p:nvGrpSpPr>
        <p:grpSpPr>
          <a:xfrm>
            <a:off x="747122" y="3804503"/>
            <a:ext cx="849977" cy="849976"/>
            <a:chOff x="3075297" y="4155564"/>
            <a:chExt cx="849977" cy="849976"/>
          </a:xfrm>
        </p:grpSpPr>
        <p:grpSp>
          <p:nvGrpSpPr>
            <p:cNvPr id="19" name="组合 80"/>
            <p:cNvGrpSpPr/>
            <p:nvPr/>
          </p:nvGrpSpPr>
          <p:grpSpPr>
            <a:xfrm>
              <a:off x="3075297" y="4155564"/>
              <a:ext cx="849977" cy="849976"/>
              <a:chOff x="2993266" y="1901066"/>
              <a:chExt cx="947668" cy="947668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81"/>
            <p:cNvGrpSpPr/>
            <p:nvPr/>
          </p:nvGrpSpPr>
          <p:grpSpPr>
            <a:xfrm>
              <a:off x="3145018" y="4265255"/>
              <a:ext cx="685800" cy="602332"/>
              <a:chOff x="3145018" y="1958461"/>
              <a:chExt cx="685800" cy="60233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1" name="组合 116"/>
          <p:cNvGrpSpPr/>
          <p:nvPr/>
        </p:nvGrpSpPr>
        <p:grpSpPr>
          <a:xfrm>
            <a:off x="5314895" y="4132872"/>
            <a:ext cx="2702495" cy="1837853"/>
            <a:chOff x="3607852" y="1182686"/>
            <a:chExt cx="2124826" cy="1338659"/>
          </a:xfrm>
          <a:noFill/>
        </p:grpSpPr>
        <p:sp>
          <p:nvSpPr>
            <p:cNvPr id="11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2" name="组合 35"/>
            <p:cNvGrpSpPr/>
            <p:nvPr/>
          </p:nvGrpSpPr>
          <p:grpSpPr>
            <a:xfrm>
              <a:off x="3774609" y="1260341"/>
              <a:ext cx="1958069" cy="1240123"/>
              <a:chOff x="3669598" y="2013470"/>
              <a:chExt cx="1958069" cy="1240123"/>
            </a:xfrm>
            <a:grpFill/>
          </p:grpSpPr>
          <p:sp>
            <p:nvSpPr>
              <p:cNvPr id="120" name="文本框 36"/>
              <p:cNvSpPr txBox="1"/>
              <p:nvPr/>
            </p:nvSpPr>
            <p:spPr>
              <a:xfrm>
                <a:off x="3669598" y="2013470"/>
                <a:ext cx="1923123" cy="87429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运营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文本框 37"/>
              <p:cNvSpPr txBox="1"/>
              <p:nvPr/>
            </p:nvSpPr>
            <p:spPr>
              <a:xfrm>
                <a:off x="3782527" y="2289624"/>
                <a:ext cx="1845140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故障发现、定位和自愈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配置集中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日志集中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服务日常管理</a:t>
                </a:r>
                <a:endParaRPr lang="zh-CN" altLang="en-US" sz="16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3" name="组合 97"/>
          <p:cNvGrpSpPr/>
          <p:nvPr/>
        </p:nvGrpSpPr>
        <p:grpSpPr>
          <a:xfrm>
            <a:off x="4858858" y="3852765"/>
            <a:ext cx="849977" cy="849976"/>
            <a:chOff x="8282297" y="4155564"/>
            <a:chExt cx="849977" cy="849976"/>
          </a:xfrm>
        </p:grpSpPr>
        <p:grpSp>
          <p:nvGrpSpPr>
            <p:cNvPr id="24" name="组合 98"/>
            <p:cNvGrpSpPr/>
            <p:nvPr/>
          </p:nvGrpSpPr>
          <p:grpSpPr>
            <a:xfrm>
              <a:off x="8282297" y="4155564"/>
              <a:ext cx="849977" cy="849976"/>
              <a:chOff x="2993266" y="1901066"/>
              <a:chExt cx="947668" cy="94766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99"/>
            <p:cNvGrpSpPr/>
            <p:nvPr/>
          </p:nvGrpSpPr>
          <p:grpSpPr>
            <a:xfrm>
              <a:off x="8344684" y="4265255"/>
              <a:ext cx="685800" cy="602332"/>
              <a:chOff x="3145018" y="1958461"/>
              <a:chExt cx="685800" cy="602332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22" name="右箭头 121"/>
          <p:cNvSpPr/>
          <p:nvPr/>
        </p:nvSpPr>
        <p:spPr>
          <a:xfrm>
            <a:off x="168909" y="4020294"/>
            <a:ext cx="56181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2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1605895"/>
            <a:ext cx="9144000" cy="4990864"/>
          </a:xfrm>
          <a:prstGeom prst="rect">
            <a:avLst/>
          </a:prstGeom>
          <a:solidFill>
            <a:schemeClr val="bg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78276" y="3924669"/>
            <a:ext cx="3488356" cy="24742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21917" tIns="60958" rIns="121917" bIns="6095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983051" y="1840593"/>
            <a:ext cx="3488356" cy="20840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21917" tIns="60958" rIns="121917" bIns="6095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84582" y="243783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持续集成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交付的挑战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06" y="2547273"/>
            <a:ext cx="3630304" cy="1878528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2972" y="1835476"/>
            <a:ext cx="3457285" cy="211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72" y="4125638"/>
            <a:ext cx="3488356" cy="223968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1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891514" y="2090784"/>
            <a:ext cx="3457114" cy="1778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环境异构造成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交付失败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基础环境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GCC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SDKs(Java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1200150" lvl="2" indent="-285750"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运行环境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Apache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Tomcat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Resin</a:t>
            </a:r>
          </a:p>
          <a:p>
            <a:pPr marL="1200150" lvl="2" indent="-285750"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依赖环境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jar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7257" y="4261742"/>
            <a:ext cx="4572000" cy="99104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运行包异构造成部署复杂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执行文件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3384" y="568537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提高部署效率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1514" y="5232222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如何提升资源利用率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749226" y="889579"/>
            <a:ext cx="7425588" cy="5725230"/>
            <a:chOff x="2960729" y="1069503"/>
            <a:chExt cx="6270543" cy="4547527"/>
          </a:xfrm>
        </p:grpSpPr>
        <p:sp>
          <p:nvSpPr>
            <p:cNvPr id="31" name="矩形 30"/>
            <p:cNvSpPr/>
            <p:nvPr/>
          </p:nvSpPr>
          <p:spPr>
            <a:xfrm>
              <a:off x="2960729" y="1984502"/>
              <a:ext cx="6270543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294177" y="1069503"/>
              <a:ext cx="5603647" cy="1337794"/>
              <a:chOff x="3277155" y="1287216"/>
              <a:chExt cx="5603647" cy="133779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277155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43" name="矩形 42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任意多边形 10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1" name="任意多边形 5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 xmlns="">
                        <a14:imgLayer r:embed="rId4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34" name="组合 33"/>
              <p:cNvGrpSpPr/>
              <p:nvPr/>
            </p:nvGrpSpPr>
            <p:grpSpPr>
              <a:xfrm>
                <a:off x="7529841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38" name="矩形 37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任意多边形 23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6" name="任意多边形 20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 xmlns="">
                        <a14:imgLayer r:embed="rId4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741969" y="278989"/>
            <a:ext cx="71444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Docker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变革性的交付部署技术</a:t>
            </a:r>
            <a:endParaRPr lang="zh-CN" altLang="zh-CN" sz="28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pic>
        <p:nvPicPr>
          <p:cNvPr id="25" name="Picture 2" descr="C:\Users\robinmei\Desktop\docker\images\docker.without.word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1439" y="840832"/>
            <a:ext cx="2952328" cy="1866667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001016" y="2868215"/>
            <a:ext cx="4462819" cy="3355855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标准统一的打包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部署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运行方案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ctr">
              <a:spcBef>
                <a:spcPct val="20000"/>
              </a:spcBef>
              <a:buBlip>
                <a:blip r:embed="rId6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 algn="ctr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支持分层发布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ctr">
              <a:spcBef>
                <a:spcPct val="20000"/>
              </a:spcBef>
              <a:buBlip>
                <a:blip r:embed="rId6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 algn="ctr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提供进程级别的隔离方案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ctr">
              <a:spcBef>
                <a:spcPct val="20000"/>
              </a:spcBef>
              <a:buBlip>
                <a:blip r:embed="rId6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 algn="ctr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快速启动，秒级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ctr">
              <a:spcBef>
                <a:spcPct val="20000"/>
              </a:spcBef>
              <a:buBlip>
                <a:blip r:embed="rId6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 algn="ctr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性能损耗小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257625" y="238654"/>
            <a:ext cx="9144000" cy="1144910"/>
            <a:chOff x="0" y="265837"/>
            <a:chExt cx="12190413" cy="1144910"/>
          </a:xfrm>
        </p:grpSpPr>
        <p:grpSp>
          <p:nvGrpSpPr>
            <p:cNvPr id="18" name="组合 17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0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Freeform 2"/>
          <p:cNvSpPr/>
          <p:nvPr/>
        </p:nvSpPr>
        <p:spPr>
          <a:xfrm>
            <a:off x="771016" y="2293139"/>
            <a:ext cx="1662988" cy="43216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75000"/>
              <a:alpha val="9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46" name="Freeform 2"/>
          <p:cNvSpPr/>
          <p:nvPr/>
        </p:nvSpPr>
        <p:spPr>
          <a:xfrm flipH="1">
            <a:off x="6463835" y="2293139"/>
            <a:ext cx="1710979" cy="43216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75000"/>
              <a:alpha val="9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20065" tIns="384048" rIns="520065" bIns="384048" numCol="1" spcCol="1600" anchor="ctr" anchorCtr="0">
            <a:noAutofit/>
          </a:bodyPr>
          <a:lstStyle/>
          <a:p>
            <a:pPr algn="ctr" defTabSz="36404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8200" kern="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63044" y="2820991"/>
            <a:ext cx="75146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微服务架构（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TAF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）在腾讯系业务的实践</a:t>
            </a:r>
          </a:p>
          <a:p>
            <a:pPr algn="ctr"/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86418" y="2943371"/>
            <a:ext cx="6877296" cy="1315043"/>
            <a:chOff x="-1465693" y="2174875"/>
            <a:chExt cx="10009618" cy="2388634"/>
          </a:xfrm>
        </p:grpSpPr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0" y="2174875"/>
              <a:ext cx="8543925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endParaRPr lang="zh-CN" altLang="zh-CN" sz="3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Text Box 5"/>
            <p:cNvSpPr>
              <a:spLocks noChangeArrowheads="1"/>
            </p:cNvSpPr>
            <p:nvPr/>
          </p:nvSpPr>
          <p:spPr bwMode="auto">
            <a:xfrm>
              <a:off x="-1465693" y="3892657"/>
              <a:ext cx="9830071" cy="670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内生外长，从封闭到开放转变之路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9841" y="3338721"/>
            <a:ext cx="2801279" cy="595969"/>
            <a:chOff x="0" y="265837"/>
            <a:chExt cx="8111430" cy="114491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0" y="909514"/>
              <a:ext cx="9826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974171" y="494400"/>
              <a:ext cx="144016" cy="43204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1122078" y="491568"/>
              <a:ext cx="376973" cy="91917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495161" y="358164"/>
              <a:ext cx="927637" cy="105258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2422799" y="358164"/>
              <a:ext cx="188485" cy="52629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598927" y="884800"/>
              <a:ext cx="551250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3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 flipH="1">
            <a:off x="5833641" y="3338717"/>
            <a:ext cx="2740758" cy="595969"/>
            <a:chOff x="0" y="265837"/>
            <a:chExt cx="8111430" cy="114491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0" y="909514"/>
              <a:ext cx="9826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974171" y="494400"/>
              <a:ext cx="144016" cy="43204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1122078" y="491568"/>
              <a:ext cx="376973" cy="91917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495161" y="358164"/>
              <a:ext cx="927637" cy="105258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 flipV="1">
              <a:off x="2422799" y="358164"/>
              <a:ext cx="188485" cy="52629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2598927" y="884800"/>
              <a:ext cx="551250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3" name="直接连接符 52"/>
          <p:cNvCxnSpPr/>
          <p:nvPr/>
        </p:nvCxnSpPr>
        <p:spPr>
          <a:xfrm>
            <a:off x="3291120" y="3660731"/>
            <a:ext cx="3251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03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824945" y="5127002"/>
            <a:ext cx="3228729" cy="1087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椭圆形 1"/>
          <p:cNvSpPr/>
          <p:nvPr/>
        </p:nvSpPr>
        <p:spPr>
          <a:xfrm rot="10800000">
            <a:off x="5461722" y="5419131"/>
            <a:ext cx="2188448" cy="862987"/>
          </a:xfrm>
          <a:prstGeom prst="wedgeEllipseCallout">
            <a:avLst>
              <a:gd name="adj1" fmla="val -38982"/>
              <a:gd name="adj2" fmla="val 144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58718" y="25979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持续集成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/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交付具体实现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pic>
        <p:nvPicPr>
          <p:cNvPr id="21505" name="Picture 1" descr="C:\Users\JOEYZH~1\AppData\Local\Temp\{CF40DB87-D3A6-4536-AB86-2C56049D693F}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369" y="3534772"/>
            <a:ext cx="581847" cy="51925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756852" y="3507476"/>
            <a:ext cx="709684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CI</a:t>
            </a:r>
            <a:r>
              <a:rPr lang="zh-CN" altLang="en-US" sz="1400" dirty="0"/>
              <a:t>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4012446" y="3493828"/>
            <a:ext cx="873458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CD</a:t>
            </a:r>
            <a:r>
              <a:rPr lang="zh-CN" altLang="en-US" sz="1400" dirty="0"/>
              <a:t>服务</a:t>
            </a:r>
          </a:p>
        </p:txBody>
      </p:sp>
      <p:sp>
        <p:nvSpPr>
          <p:cNvPr id="9" name="矩形 8"/>
          <p:cNvSpPr/>
          <p:nvPr/>
        </p:nvSpPr>
        <p:spPr>
          <a:xfrm>
            <a:off x="5177050" y="1570180"/>
            <a:ext cx="570932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天津</a:t>
            </a:r>
          </a:p>
        </p:txBody>
      </p:sp>
      <p:sp>
        <p:nvSpPr>
          <p:cNvPr id="10" name="矩形 9"/>
          <p:cNvSpPr/>
          <p:nvPr/>
        </p:nvSpPr>
        <p:spPr>
          <a:xfrm>
            <a:off x="4368422" y="1912008"/>
            <a:ext cx="570932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深圳</a:t>
            </a:r>
          </a:p>
        </p:txBody>
      </p:sp>
      <p:sp>
        <p:nvSpPr>
          <p:cNvPr id="11" name="矩形 10"/>
          <p:cNvSpPr/>
          <p:nvPr/>
        </p:nvSpPr>
        <p:spPr>
          <a:xfrm>
            <a:off x="5177050" y="2267170"/>
            <a:ext cx="570932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上海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70250" y="3248172"/>
            <a:ext cx="2728416" cy="996287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259238" y="1380067"/>
            <a:ext cx="1609298" cy="1460947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433027" y="3507476"/>
            <a:ext cx="709684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svn</a:t>
            </a:r>
            <a:endParaRPr lang="zh-CN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72886" y="150194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镜像仓库</a:t>
            </a:r>
          </a:p>
        </p:txBody>
      </p:sp>
      <p:sp>
        <p:nvSpPr>
          <p:cNvPr id="17" name="矩形 16"/>
          <p:cNvSpPr/>
          <p:nvPr/>
        </p:nvSpPr>
        <p:spPr>
          <a:xfrm>
            <a:off x="6440838" y="2160258"/>
            <a:ext cx="1174844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P2P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077804" y="4516762"/>
            <a:ext cx="1174844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资源分配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139768" y="3070743"/>
            <a:ext cx="1816878" cy="1542212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18006" y="3168548"/>
            <a:ext cx="1461218" cy="3389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agent</a:t>
            </a:r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6248952" y="3769068"/>
            <a:ext cx="629522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容器</a:t>
            </a:r>
          </a:p>
        </p:txBody>
      </p:sp>
      <p:sp>
        <p:nvSpPr>
          <p:cNvPr id="22" name="矩形 21"/>
          <p:cNvSpPr/>
          <p:nvPr/>
        </p:nvSpPr>
        <p:spPr>
          <a:xfrm>
            <a:off x="7190977" y="3755420"/>
            <a:ext cx="642839" cy="46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容器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8474" y="37531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1834729" y="1380067"/>
            <a:ext cx="1643183" cy="1690675"/>
            <a:chOff x="1834729" y="889376"/>
            <a:chExt cx="1643183" cy="2102071"/>
          </a:xfrm>
        </p:grpSpPr>
        <p:pic>
          <p:nvPicPr>
            <p:cNvPr id="21507" name="Picture 3" descr="C:\Users\JOEYZH~1\AppData\Local\Temp\{3E83D70A-3143-40C1-9C12-3C2B8613AFDC}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09558" y="1197153"/>
              <a:ext cx="1421190" cy="881631"/>
            </a:xfrm>
            <a:prstGeom prst="rect">
              <a:avLst/>
            </a:prstGeom>
            <a:noFill/>
          </p:spPr>
        </p:pic>
        <p:sp>
          <p:nvSpPr>
            <p:cNvPr id="26" name="矩形 25"/>
            <p:cNvSpPr/>
            <p:nvPr/>
          </p:nvSpPr>
          <p:spPr>
            <a:xfrm>
              <a:off x="1909558" y="2285462"/>
              <a:ext cx="1421190" cy="4646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DMake</a:t>
              </a:r>
              <a:endParaRPr lang="zh-CN" altLang="en-US" sz="1400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868614" y="889376"/>
              <a:ext cx="1609298" cy="2102071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34729" y="889376"/>
              <a:ext cx="1620957" cy="382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业务基础镜像制作</a:t>
              </a: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3512182" y="2156398"/>
            <a:ext cx="747056" cy="15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9" idx="1"/>
          </p:cNvCxnSpPr>
          <p:nvPr/>
        </p:nvCxnSpPr>
        <p:spPr>
          <a:xfrm flipV="1">
            <a:off x="4939354" y="1802510"/>
            <a:ext cx="237696" cy="23233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11" idx="1"/>
          </p:cNvCxnSpPr>
          <p:nvPr/>
        </p:nvCxnSpPr>
        <p:spPr>
          <a:xfrm>
            <a:off x="4939354" y="2267327"/>
            <a:ext cx="237696" cy="232173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11" idx="0"/>
          </p:cNvCxnSpPr>
          <p:nvPr/>
        </p:nvCxnSpPr>
        <p:spPr>
          <a:xfrm rot="5400000">
            <a:off x="5346351" y="2151005"/>
            <a:ext cx="232330" cy="1588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979216" y="3769068"/>
            <a:ext cx="453811" cy="1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3274037" y="2626506"/>
            <a:ext cx="998849" cy="867322"/>
          </a:xfrm>
          <a:prstGeom prst="line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243344" y="3753139"/>
            <a:ext cx="453811" cy="1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885906" y="3723557"/>
            <a:ext cx="1253864" cy="15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477912" y="3721969"/>
            <a:ext cx="534534" cy="1588"/>
          </a:xfrm>
          <a:prstGeom prst="line">
            <a:avLst/>
          </a:prstGeom>
          <a:ln>
            <a:prstDash val="dash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5400000">
            <a:off x="4361103" y="4237625"/>
            <a:ext cx="558273" cy="15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10800000">
            <a:off x="5868536" y="2731831"/>
            <a:ext cx="380416" cy="338913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17" idx="1"/>
          </p:cNvCxnSpPr>
          <p:nvPr/>
        </p:nvCxnSpPr>
        <p:spPr>
          <a:xfrm>
            <a:off x="5868536" y="2392588"/>
            <a:ext cx="572302" cy="15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7" idx="2"/>
            <a:endCxn id="19" idx="0"/>
          </p:cNvCxnSpPr>
          <p:nvPr/>
        </p:nvCxnSpPr>
        <p:spPr>
          <a:xfrm rot="16200000" flipH="1">
            <a:off x="6815321" y="2837856"/>
            <a:ext cx="445825" cy="1994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95925" y="5241274"/>
            <a:ext cx="4462819" cy="930576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标准化交付，保证交付质量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部署效率提高，平均一分钟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设备管理容器化，资源利用提升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60654" y="555823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万容器</a:t>
            </a:r>
          </a:p>
        </p:txBody>
      </p:sp>
      <p:sp>
        <p:nvSpPr>
          <p:cNvPr id="43" name="六边形 42"/>
          <p:cNvSpPr/>
          <p:nvPr/>
        </p:nvSpPr>
        <p:spPr>
          <a:xfrm rot="5400000">
            <a:off x="439269" y="5000199"/>
            <a:ext cx="1422573" cy="1282703"/>
          </a:xfrm>
          <a:prstGeom prst="hexagon">
            <a:avLst/>
          </a:prstGeom>
          <a:solidFill>
            <a:srgbClr val="0070C0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六边形 43"/>
          <p:cNvSpPr/>
          <p:nvPr/>
        </p:nvSpPr>
        <p:spPr>
          <a:xfrm rot="5400000">
            <a:off x="509869" y="5088914"/>
            <a:ext cx="1281374" cy="1105033"/>
          </a:xfrm>
          <a:prstGeom prst="hexagon">
            <a:avLst/>
          </a:prstGeom>
          <a:gradFill>
            <a:gsLst>
              <a:gs pos="64000">
                <a:srgbClr val="F3F3F3"/>
              </a:gs>
              <a:gs pos="32000">
                <a:srgbClr val="DEDEDE"/>
              </a:gs>
              <a:gs pos="0">
                <a:srgbClr val="CBCBCB"/>
              </a:gs>
              <a:gs pos="100000">
                <a:srgbClr val="F9F9F9"/>
              </a:gs>
            </a:gsLst>
            <a:lin ang="18900000" scaled="0"/>
          </a:gradFill>
          <a:ln w="1905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Freeform 12"/>
          <p:cNvSpPr>
            <a:spLocks noEditPoints="1"/>
          </p:cNvSpPr>
          <p:nvPr/>
        </p:nvSpPr>
        <p:spPr bwMode="auto">
          <a:xfrm>
            <a:off x="870720" y="5523766"/>
            <a:ext cx="389942" cy="390967"/>
          </a:xfrm>
          <a:custGeom>
            <a:avLst/>
            <a:gdLst>
              <a:gd name="T0" fmla="*/ 9 w 80"/>
              <a:gd name="T1" fmla="*/ 19 h 80"/>
              <a:gd name="T2" fmla="*/ 10 w 80"/>
              <a:gd name="T3" fmla="*/ 26 h 80"/>
              <a:gd name="T4" fmla="*/ 5 w 80"/>
              <a:gd name="T5" fmla="*/ 27 h 80"/>
              <a:gd name="T6" fmla="*/ 0 w 80"/>
              <a:gd name="T7" fmla="*/ 31 h 80"/>
              <a:gd name="T8" fmla="*/ 3 w 80"/>
              <a:gd name="T9" fmla="*/ 37 h 80"/>
              <a:gd name="T10" fmla="*/ 7 w 80"/>
              <a:gd name="T11" fmla="*/ 42 h 80"/>
              <a:gd name="T12" fmla="*/ 3 w 80"/>
              <a:gd name="T13" fmla="*/ 46 h 80"/>
              <a:gd name="T14" fmla="*/ 1 w 80"/>
              <a:gd name="T15" fmla="*/ 52 h 80"/>
              <a:gd name="T16" fmla="*/ 7 w 80"/>
              <a:gd name="T17" fmla="*/ 56 h 80"/>
              <a:gd name="T18" fmla="*/ 11 w 80"/>
              <a:gd name="T19" fmla="*/ 57 h 80"/>
              <a:gd name="T20" fmla="*/ 11 w 80"/>
              <a:gd name="T21" fmla="*/ 63 h 80"/>
              <a:gd name="T22" fmla="*/ 13 w 80"/>
              <a:gd name="T23" fmla="*/ 70 h 80"/>
              <a:gd name="T24" fmla="*/ 19 w 80"/>
              <a:gd name="T25" fmla="*/ 70 h 80"/>
              <a:gd name="T26" fmla="*/ 25 w 80"/>
              <a:gd name="T27" fmla="*/ 70 h 80"/>
              <a:gd name="T28" fmla="*/ 27 w 80"/>
              <a:gd name="T29" fmla="*/ 74 h 80"/>
              <a:gd name="T30" fmla="*/ 31 w 80"/>
              <a:gd name="T31" fmla="*/ 79 h 80"/>
              <a:gd name="T32" fmla="*/ 37 w 80"/>
              <a:gd name="T33" fmla="*/ 76 h 80"/>
              <a:gd name="T34" fmla="*/ 42 w 80"/>
              <a:gd name="T35" fmla="*/ 73 h 80"/>
              <a:gd name="T36" fmla="*/ 46 w 80"/>
              <a:gd name="T37" fmla="*/ 76 h 80"/>
              <a:gd name="T38" fmla="*/ 52 w 80"/>
              <a:gd name="T39" fmla="*/ 78 h 80"/>
              <a:gd name="T40" fmla="*/ 56 w 80"/>
              <a:gd name="T41" fmla="*/ 73 h 80"/>
              <a:gd name="T42" fmla="*/ 58 w 80"/>
              <a:gd name="T43" fmla="*/ 67 h 80"/>
              <a:gd name="T44" fmla="*/ 63 w 80"/>
              <a:gd name="T45" fmla="*/ 68 h 80"/>
              <a:gd name="T46" fmla="*/ 69 w 80"/>
              <a:gd name="T47" fmla="*/ 67 h 80"/>
              <a:gd name="T48" fmla="*/ 70 w 80"/>
              <a:gd name="T49" fmla="*/ 60 h 80"/>
              <a:gd name="T50" fmla="*/ 69 w 80"/>
              <a:gd name="T51" fmla="*/ 54 h 80"/>
              <a:gd name="T52" fmla="*/ 74 w 80"/>
              <a:gd name="T53" fmla="*/ 53 h 80"/>
              <a:gd name="T54" fmla="*/ 79 w 80"/>
              <a:gd name="T55" fmla="*/ 48 h 80"/>
              <a:gd name="T56" fmla="*/ 76 w 80"/>
              <a:gd name="T57" fmla="*/ 42 h 80"/>
              <a:gd name="T58" fmla="*/ 72 w 80"/>
              <a:gd name="T59" fmla="*/ 37 h 80"/>
              <a:gd name="T60" fmla="*/ 76 w 80"/>
              <a:gd name="T61" fmla="*/ 34 h 80"/>
              <a:gd name="T62" fmla="*/ 78 w 80"/>
              <a:gd name="T63" fmla="*/ 27 h 80"/>
              <a:gd name="T64" fmla="*/ 73 w 80"/>
              <a:gd name="T65" fmla="*/ 24 h 80"/>
              <a:gd name="T66" fmla="*/ 67 w 80"/>
              <a:gd name="T67" fmla="*/ 21 h 80"/>
              <a:gd name="T68" fmla="*/ 68 w 80"/>
              <a:gd name="T69" fmla="*/ 16 h 80"/>
              <a:gd name="T70" fmla="*/ 67 w 80"/>
              <a:gd name="T71" fmla="*/ 10 h 80"/>
              <a:gd name="T72" fmla="*/ 60 w 80"/>
              <a:gd name="T73" fmla="*/ 9 h 80"/>
              <a:gd name="T74" fmla="*/ 54 w 80"/>
              <a:gd name="T75" fmla="*/ 10 h 80"/>
              <a:gd name="T76" fmla="*/ 52 w 80"/>
              <a:gd name="T77" fmla="*/ 5 h 80"/>
              <a:gd name="T78" fmla="*/ 48 w 80"/>
              <a:gd name="T79" fmla="*/ 0 h 80"/>
              <a:gd name="T80" fmla="*/ 42 w 80"/>
              <a:gd name="T81" fmla="*/ 3 h 80"/>
              <a:gd name="T82" fmla="*/ 37 w 80"/>
              <a:gd name="T83" fmla="*/ 7 h 80"/>
              <a:gd name="T84" fmla="*/ 33 w 80"/>
              <a:gd name="T85" fmla="*/ 3 h 80"/>
              <a:gd name="T86" fmla="*/ 27 w 80"/>
              <a:gd name="T87" fmla="*/ 1 h 80"/>
              <a:gd name="T88" fmla="*/ 23 w 80"/>
              <a:gd name="T89" fmla="*/ 7 h 80"/>
              <a:gd name="T90" fmla="*/ 21 w 80"/>
              <a:gd name="T91" fmla="*/ 13 h 80"/>
              <a:gd name="T92" fmla="*/ 16 w 80"/>
              <a:gd name="T93" fmla="*/ 11 h 80"/>
              <a:gd name="T94" fmla="*/ 10 w 80"/>
              <a:gd name="T95" fmla="*/ 13 h 80"/>
              <a:gd name="T96" fmla="*/ 9 w 80"/>
              <a:gd name="T97" fmla="*/ 19 h 80"/>
              <a:gd name="T98" fmla="*/ 32 w 80"/>
              <a:gd name="T99" fmla="*/ 18 h 80"/>
              <a:gd name="T100" fmla="*/ 62 w 80"/>
              <a:gd name="T101" fmla="*/ 33 h 80"/>
              <a:gd name="T102" fmla="*/ 47 w 80"/>
              <a:gd name="T103" fmla="*/ 62 h 80"/>
              <a:gd name="T104" fmla="*/ 18 w 80"/>
              <a:gd name="T105" fmla="*/ 47 h 80"/>
              <a:gd name="T106" fmla="*/ 32 w 80"/>
              <a:gd name="T107" fmla="*/ 1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0" h="80">
                <a:moveTo>
                  <a:pt x="9" y="19"/>
                </a:moveTo>
                <a:cubicBezTo>
                  <a:pt x="11" y="21"/>
                  <a:pt x="10" y="25"/>
                  <a:pt x="10" y="26"/>
                </a:cubicBezTo>
                <a:cubicBezTo>
                  <a:pt x="9" y="27"/>
                  <a:pt x="7" y="27"/>
                  <a:pt x="5" y="27"/>
                </a:cubicBezTo>
                <a:cubicBezTo>
                  <a:pt x="3" y="26"/>
                  <a:pt x="1" y="28"/>
                  <a:pt x="0" y="31"/>
                </a:cubicBezTo>
                <a:cubicBezTo>
                  <a:pt x="0" y="34"/>
                  <a:pt x="1" y="37"/>
                  <a:pt x="3" y="37"/>
                </a:cubicBezTo>
                <a:cubicBezTo>
                  <a:pt x="5" y="38"/>
                  <a:pt x="7" y="41"/>
                  <a:pt x="7" y="42"/>
                </a:cubicBezTo>
                <a:cubicBezTo>
                  <a:pt x="7" y="44"/>
                  <a:pt x="5" y="45"/>
                  <a:pt x="3" y="46"/>
                </a:cubicBezTo>
                <a:cubicBezTo>
                  <a:pt x="1" y="47"/>
                  <a:pt x="0" y="49"/>
                  <a:pt x="1" y="52"/>
                </a:cubicBezTo>
                <a:cubicBezTo>
                  <a:pt x="2" y="55"/>
                  <a:pt x="4" y="57"/>
                  <a:pt x="7" y="56"/>
                </a:cubicBezTo>
                <a:cubicBezTo>
                  <a:pt x="9" y="55"/>
                  <a:pt x="11" y="56"/>
                  <a:pt x="11" y="57"/>
                </a:cubicBezTo>
                <a:cubicBezTo>
                  <a:pt x="12" y="58"/>
                  <a:pt x="13" y="62"/>
                  <a:pt x="11" y="63"/>
                </a:cubicBezTo>
                <a:cubicBezTo>
                  <a:pt x="10" y="65"/>
                  <a:pt x="10" y="68"/>
                  <a:pt x="13" y="70"/>
                </a:cubicBezTo>
                <a:cubicBezTo>
                  <a:pt x="15" y="72"/>
                  <a:pt x="18" y="72"/>
                  <a:pt x="19" y="70"/>
                </a:cubicBezTo>
                <a:cubicBezTo>
                  <a:pt x="20" y="69"/>
                  <a:pt x="24" y="69"/>
                  <a:pt x="25" y="70"/>
                </a:cubicBezTo>
                <a:cubicBezTo>
                  <a:pt x="27" y="70"/>
                  <a:pt x="27" y="72"/>
                  <a:pt x="27" y="74"/>
                </a:cubicBezTo>
                <a:cubicBezTo>
                  <a:pt x="26" y="76"/>
                  <a:pt x="28" y="78"/>
                  <a:pt x="31" y="79"/>
                </a:cubicBezTo>
                <a:cubicBezTo>
                  <a:pt x="34" y="80"/>
                  <a:pt x="37" y="79"/>
                  <a:pt x="37" y="76"/>
                </a:cubicBezTo>
                <a:cubicBezTo>
                  <a:pt x="37" y="74"/>
                  <a:pt x="41" y="73"/>
                  <a:pt x="42" y="73"/>
                </a:cubicBezTo>
                <a:cubicBezTo>
                  <a:pt x="43" y="72"/>
                  <a:pt x="45" y="74"/>
                  <a:pt x="46" y="76"/>
                </a:cubicBezTo>
                <a:cubicBezTo>
                  <a:pt x="46" y="78"/>
                  <a:pt x="49" y="79"/>
                  <a:pt x="52" y="78"/>
                </a:cubicBezTo>
                <a:cubicBezTo>
                  <a:pt x="55" y="77"/>
                  <a:pt x="56" y="75"/>
                  <a:pt x="56" y="73"/>
                </a:cubicBezTo>
                <a:cubicBezTo>
                  <a:pt x="55" y="71"/>
                  <a:pt x="57" y="68"/>
                  <a:pt x="58" y="67"/>
                </a:cubicBezTo>
                <a:cubicBezTo>
                  <a:pt x="59" y="66"/>
                  <a:pt x="61" y="67"/>
                  <a:pt x="63" y="68"/>
                </a:cubicBezTo>
                <a:cubicBezTo>
                  <a:pt x="65" y="70"/>
                  <a:pt x="67" y="69"/>
                  <a:pt x="69" y="67"/>
                </a:cubicBezTo>
                <a:cubicBezTo>
                  <a:pt x="71" y="65"/>
                  <a:pt x="72" y="62"/>
                  <a:pt x="70" y="60"/>
                </a:cubicBezTo>
                <a:cubicBezTo>
                  <a:pt x="69" y="59"/>
                  <a:pt x="69" y="55"/>
                  <a:pt x="69" y="54"/>
                </a:cubicBezTo>
                <a:cubicBezTo>
                  <a:pt x="70" y="53"/>
                  <a:pt x="72" y="52"/>
                  <a:pt x="74" y="53"/>
                </a:cubicBezTo>
                <a:cubicBezTo>
                  <a:pt x="76" y="53"/>
                  <a:pt x="78" y="51"/>
                  <a:pt x="79" y="48"/>
                </a:cubicBezTo>
                <a:cubicBezTo>
                  <a:pt x="80" y="45"/>
                  <a:pt x="78" y="43"/>
                  <a:pt x="76" y="42"/>
                </a:cubicBezTo>
                <a:cubicBezTo>
                  <a:pt x="74" y="42"/>
                  <a:pt x="72" y="38"/>
                  <a:pt x="72" y="37"/>
                </a:cubicBezTo>
                <a:cubicBezTo>
                  <a:pt x="72" y="36"/>
                  <a:pt x="74" y="34"/>
                  <a:pt x="76" y="34"/>
                </a:cubicBezTo>
                <a:cubicBezTo>
                  <a:pt x="78" y="33"/>
                  <a:pt x="79" y="30"/>
                  <a:pt x="78" y="27"/>
                </a:cubicBezTo>
                <a:cubicBezTo>
                  <a:pt x="77" y="25"/>
                  <a:pt x="75" y="23"/>
                  <a:pt x="73" y="24"/>
                </a:cubicBezTo>
                <a:cubicBezTo>
                  <a:pt x="71" y="24"/>
                  <a:pt x="67" y="22"/>
                  <a:pt x="67" y="21"/>
                </a:cubicBezTo>
                <a:cubicBezTo>
                  <a:pt x="66" y="20"/>
                  <a:pt x="66" y="18"/>
                  <a:pt x="68" y="16"/>
                </a:cubicBezTo>
                <a:cubicBezTo>
                  <a:pt x="69" y="15"/>
                  <a:pt x="69" y="12"/>
                  <a:pt x="67" y="10"/>
                </a:cubicBezTo>
                <a:cubicBezTo>
                  <a:pt x="64" y="8"/>
                  <a:pt x="61" y="8"/>
                  <a:pt x="60" y="9"/>
                </a:cubicBezTo>
                <a:cubicBezTo>
                  <a:pt x="59" y="11"/>
                  <a:pt x="55" y="10"/>
                  <a:pt x="54" y="10"/>
                </a:cubicBezTo>
                <a:cubicBezTo>
                  <a:pt x="52" y="9"/>
                  <a:pt x="52" y="7"/>
                  <a:pt x="52" y="5"/>
                </a:cubicBezTo>
                <a:cubicBezTo>
                  <a:pt x="53" y="3"/>
                  <a:pt x="51" y="1"/>
                  <a:pt x="48" y="0"/>
                </a:cubicBezTo>
                <a:cubicBezTo>
                  <a:pt x="45" y="0"/>
                  <a:pt x="42" y="1"/>
                  <a:pt x="42" y="3"/>
                </a:cubicBezTo>
                <a:cubicBezTo>
                  <a:pt x="42" y="5"/>
                  <a:pt x="38" y="7"/>
                  <a:pt x="37" y="7"/>
                </a:cubicBezTo>
                <a:cubicBezTo>
                  <a:pt x="36" y="7"/>
                  <a:pt x="34" y="5"/>
                  <a:pt x="33" y="3"/>
                </a:cubicBezTo>
                <a:cubicBezTo>
                  <a:pt x="33" y="1"/>
                  <a:pt x="30" y="1"/>
                  <a:pt x="27" y="1"/>
                </a:cubicBezTo>
                <a:cubicBezTo>
                  <a:pt x="24" y="2"/>
                  <a:pt x="23" y="5"/>
                  <a:pt x="23" y="7"/>
                </a:cubicBezTo>
                <a:cubicBezTo>
                  <a:pt x="24" y="9"/>
                  <a:pt x="22" y="12"/>
                  <a:pt x="21" y="13"/>
                </a:cubicBezTo>
                <a:cubicBezTo>
                  <a:pt x="20" y="13"/>
                  <a:pt x="18" y="13"/>
                  <a:pt x="16" y="11"/>
                </a:cubicBezTo>
                <a:cubicBezTo>
                  <a:pt x="15" y="10"/>
                  <a:pt x="12" y="11"/>
                  <a:pt x="10" y="13"/>
                </a:cubicBezTo>
                <a:cubicBezTo>
                  <a:pt x="8" y="15"/>
                  <a:pt x="7" y="18"/>
                  <a:pt x="9" y="19"/>
                </a:cubicBezTo>
                <a:close/>
                <a:moveTo>
                  <a:pt x="32" y="18"/>
                </a:moveTo>
                <a:cubicBezTo>
                  <a:pt x="45" y="14"/>
                  <a:pt x="58" y="21"/>
                  <a:pt x="62" y="33"/>
                </a:cubicBezTo>
                <a:cubicBezTo>
                  <a:pt x="65" y="45"/>
                  <a:pt x="59" y="58"/>
                  <a:pt x="47" y="62"/>
                </a:cubicBezTo>
                <a:cubicBezTo>
                  <a:pt x="34" y="66"/>
                  <a:pt x="21" y="59"/>
                  <a:pt x="18" y="47"/>
                </a:cubicBezTo>
                <a:cubicBezTo>
                  <a:pt x="14" y="35"/>
                  <a:pt x="20" y="22"/>
                  <a:pt x="32" y="18"/>
                </a:cubicBezTo>
                <a:close/>
              </a:path>
            </a:pathLst>
          </a:custGeom>
          <a:solidFill>
            <a:srgbClr val="0070C0"/>
          </a:solidFill>
          <a:ln w="19050">
            <a:noFill/>
          </a:ln>
          <a:effectLst>
            <a:softEdge rad="0"/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Freeform 13"/>
          <p:cNvSpPr>
            <a:spLocks noEditPoints="1"/>
          </p:cNvSpPr>
          <p:nvPr/>
        </p:nvSpPr>
        <p:spPr bwMode="auto">
          <a:xfrm>
            <a:off x="1133989" y="5387019"/>
            <a:ext cx="253346" cy="249752"/>
          </a:xfrm>
          <a:custGeom>
            <a:avLst/>
            <a:gdLst>
              <a:gd name="T0" fmla="*/ 6 w 52"/>
              <a:gd name="T1" fmla="*/ 12 h 51"/>
              <a:gd name="T2" fmla="*/ 7 w 52"/>
              <a:gd name="T3" fmla="*/ 16 h 51"/>
              <a:gd name="T4" fmla="*/ 4 w 52"/>
              <a:gd name="T5" fmla="*/ 17 h 51"/>
              <a:gd name="T6" fmla="*/ 1 w 52"/>
              <a:gd name="T7" fmla="*/ 20 h 51"/>
              <a:gd name="T8" fmla="*/ 3 w 52"/>
              <a:gd name="T9" fmla="*/ 24 h 51"/>
              <a:gd name="T10" fmla="*/ 5 w 52"/>
              <a:gd name="T11" fmla="*/ 27 h 51"/>
              <a:gd name="T12" fmla="*/ 3 w 52"/>
              <a:gd name="T13" fmla="*/ 29 h 51"/>
              <a:gd name="T14" fmla="*/ 1 w 52"/>
              <a:gd name="T15" fmla="*/ 33 h 51"/>
              <a:gd name="T16" fmla="*/ 5 w 52"/>
              <a:gd name="T17" fmla="*/ 36 h 51"/>
              <a:gd name="T18" fmla="*/ 8 w 52"/>
              <a:gd name="T19" fmla="*/ 36 h 51"/>
              <a:gd name="T20" fmla="*/ 8 w 52"/>
              <a:gd name="T21" fmla="*/ 41 h 51"/>
              <a:gd name="T22" fmla="*/ 9 w 52"/>
              <a:gd name="T23" fmla="*/ 45 h 51"/>
              <a:gd name="T24" fmla="*/ 13 w 52"/>
              <a:gd name="T25" fmla="*/ 45 h 51"/>
              <a:gd name="T26" fmla="*/ 17 w 52"/>
              <a:gd name="T27" fmla="*/ 45 h 51"/>
              <a:gd name="T28" fmla="*/ 18 w 52"/>
              <a:gd name="T29" fmla="*/ 48 h 51"/>
              <a:gd name="T30" fmla="*/ 21 w 52"/>
              <a:gd name="T31" fmla="*/ 51 h 51"/>
              <a:gd name="T32" fmla="*/ 25 w 52"/>
              <a:gd name="T33" fmla="*/ 49 h 51"/>
              <a:gd name="T34" fmla="*/ 28 w 52"/>
              <a:gd name="T35" fmla="*/ 47 h 51"/>
              <a:gd name="T36" fmla="*/ 30 w 52"/>
              <a:gd name="T37" fmla="*/ 49 h 51"/>
              <a:gd name="T38" fmla="*/ 34 w 52"/>
              <a:gd name="T39" fmla="*/ 50 h 51"/>
              <a:gd name="T40" fmla="*/ 37 w 52"/>
              <a:gd name="T41" fmla="*/ 47 h 51"/>
              <a:gd name="T42" fmla="*/ 38 w 52"/>
              <a:gd name="T43" fmla="*/ 43 h 51"/>
              <a:gd name="T44" fmla="*/ 41 w 52"/>
              <a:gd name="T45" fmla="*/ 44 h 51"/>
              <a:gd name="T46" fmla="*/ 45 w 52"/>
              <a:gd name="T47" fmla="*/ 43 h 51"/>
              <a:gd name="T48" fmla="*/ 46 w 52"/>
              <a:gd name="T49" fmla="*/ 39 h 51"/>
              <a:gd name="T50" fmla="*/ 45 w 52"/>
              <a:gd name="T51" fmla="*/ 35 h 51"/>
              <a:gd name="T52" fmla="*/ 48 w 52"/>
              <a:gd name="T53" fmla="*/ 34 h 51"/>
              <a:gd name="T54" fmla="*/ 51 w 52"/>
              <a:gd name="T55" fmla="*/ 31 h 51"/>
              <a:gd name="T56" fmla="*/ 50 w 52"/>
              <a:gd name="T57" fmla="*/ 27 h 51"/>
              <a:gd name="T58" fmla="*/ 47 w 52"/>
              <a:gd name="T59" fmla="*/ 24 h 51"/>
              <a:gd name="T60" fmla="*/ 49 w 52"/>
              <a:gd name="T61" fmla="*/ 22 h 51"/>
              <a:gd name="T62" fmla="*/ 51 w 52"/>
              <a:gd name="T63" fmla="*/ 18 h 51"/>
              <a:gd name="T64" fmla="*/ 47 w 52"/>
              <a:gd name="T65" fmla="*/ 15 h 51"/>
              <a:gd name="T66" fmla="*/ 44 w 52"/>
              <a:gd name="T67" fmla="*/ 13 h 51"/>
              <a:gd name="T68" fmla="*/ 44 w 52"/>
              <a:gd name="T69" fmla="*/ 10 h 51"/>
              <a:gd name="T70" fmla="*/ 43 w 52"/>
              <a:gd name="T71" fmla="*/ 6 h 51"/>
              <a:gd name="T72" fmla="*/ 39 w 52"/>
              <a:gd name="T73" fmla="*/ 6 h 51"/>
              <a:gd name="T74" fmla="*/ 35 w 52"/>
              <a:gd name="T75" fmla="*/ 6 h 51"/>
              <a:gd name="T76" fmla="*/ 34 w 52"/>
              <a:gd name="T77" fmla="*/ 3 h 51"/>
              <a:gd name="T78" fmla="*/ 32 w 52"/>
              <a:gd name="T79" fmla="*/ 0 h 51"/>
              <a:gd name="T80" fmla="*/ 28 w 52"/>
              <a:gd name="T81" fmla="*/ 2 h 51"/>
              <a:gd name="T82" fmla="*/ 24 w 52"/>
              <a:gd name="T83" fmla="*/ 4 h 51"/>
              <a:gd name="T84" fmla="*/ 22 w 52"/>
              <a:gd name="T85" fmla="*/ 2 h 51"/>
              <a:gd name="T86" fmla="*/ 18 w 52"/>
              <a:gd name="T87" fmla="*/ 1 h 51"/>
              <a:gd name="T88" fmla="*/ 16 w 52"/>
              <a:gd name="T89" fmla="*/ 4 h 51"/>
              <a:gd name="T90" fmla="*/ 14 w 52"/>
              <a:gd name="T91" fmla="*/ 8 h 51"/>
              <a:gd name="T92" fmla="*/ 11 w 52"/>
              <a:gd name="T93" fmla="*/ 7 h 51"/>
              <a:gd name="T94" fmla="*/ 7 w 52"/>
              <a:gd name="T95" fmla="*/ 8 h 51"/>
              <a:gd name="T96" fmla="*/ 6 w 52"/>
              <a:gd name="T97" fmla="*/ 12 h 51"/>
              <a:gd name="T98" fmla="*/ 22 w 52"/>
              <a:gd name="T99" fmla="*/ 11 h 51"/>
              <a:gd name="T100" fmla="*/ 40 w 52"/>
              <a:gd name="T101" fmla="*/ 21 h 51"/>
              <a:gd name="T102" fmla="*/ 31 w 52"/>
              <a:gd name="T103" fmla="*/ 40 h 51"/>
              <a:gd name="T104" fmla="*/ 12 w 52"/>
              <a:gd name="T105" fmla="*/ 30 h 51"/>
              <a:gd name="T106" fmla="*/ 22 w 52"/>
              <a:gd name="T107" fmla="*/ 1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" h="51">
                <a:moveTo>
                  <a:pt x="6" y="12"/>
                </a:moveTo>
                <a:cubicBezTo>
                  <a:pt x="7" y="13"/>
                  <a:pt x="7" y="16"/>
                  <a:pt x="7" y="16"/>
                </a:cubicBezTo>
                <a:cubicBezTo>
                  <a:pt x="7" y="17"/>
                  <a:pt x="5" y="18"/>
                  <a:pt x="4" y="17"/>
                </a:cubicBezTo>
                <a:cubicBezTo>
                  <a:pt x="3" y="17"/>
                  <a:pt x="1" y="18"/>
                  <a:pt x="1" y="20"/>
                </a:cubicBezTo>
                <a:cubicBezTo>
                  <a:pt x="0" y="22"/>
                  <a:pt x="1" y="24"/>
                  <a:pt x="3" y="24"/>
                </a:cubicBezTo>
                <a:cubicBezTo>
                  <a:pt x="4" y="24"/>
                  <a:pt x="5" y="26"/>
                  <a:pt x="5" y="27"/>
                </a:cubicBezTo>
                <a:cubicBezTo>
                  <a:pt x="5" y="28"/>
                  <a:pt x="4" y="29"/>
                  <a:pt x="3" y="29"/>
                </a:cubicBezTo>
                <a:cubicBezTo>
                  <a:pt x="1" y="30"/>
                  <a:pt x="1" y="32"/>
                  <a:pt x="1" y="33"/>
                </a:cubicBezTo>
                <a:cubicBezTo>
                  <a:pt x="2" y="35"/>
                  <a:pt x="4" y="36"/>
                  <a:pt x="5" y="36"/>
                </a:cubicBezTo>
                <a:cubicBezTo>
                  <a:pt x="6" y="36"/>
                  <a:pt x="8" y="36"/>
                  <a:pt x="8" y="36"/>
                </a:cubicBezTo>
                <a:cubicBezTo>
                  <a:pt x="8" y="37"/>
                  <a:pt x="9" y="40"/>
                  <a:pt x="8" y="41"/>
                </a:cubicBezTo>
                <a:cubicBezTo>
                  <a:pt x="7" y="42"/>
                  <a:pt x="7" y="43"/>
                  <a:pt x="9" y="45"/>
                </a:cubicBezTo>
                <a:cubicBezTo>
                  <a:pt x="10" y="46"/>
                  <a:pt x="12" y="46"/>
                  <a:pt x="13" y="45"/>
                </a:cubicBezTo>
                <a:cubicBezTo>
                  <a:pt x="14" y="44"/>
                  <a:pt x="16" y="44"/>
                  <a:pt x="17" y="45"/>
                </a:cubicBezTo>
                <a:cubicBezTo>
                  <a:pt x="18" y="45"/>
                  <a:pt x="18" y="46"/>
                  <a:pt x="18" y="48"/>
                </a:cubicBezTo>
                <a:cubicBezTo>
                  <a:pt x="18" y="49"/>
                  <a:pt x="19" y="50"/>
                  <a:pt x="21" y="51"/>
                </a:cubicBezTo>
                <a:cubicBezTo>
                  <a:pt x="22" y="51"/>
                  <a:pt x="24" y="50"/>
                  <a:pt x="25" y="49"/>
                </a:cubicBezTo>
                <a:cubicBezTo>
                  <a:pt x="25" y="48"/>
                  <a:pt x="27" y="47"/>
                  <a:pt x="28" y="47"/>
                </a:cubicBezTo>
                <a:cubicBezTo>
                  <a:pt x="29" y="47"/>
                  <a:pt x="30" y="48"/>
                  <a:pt x="30" y="49"/>
                </a:cubicBezTo>
                <a:cubicBezTo>
                  <a:pt x="30" y="50"/>
                  <a:pt x="32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6" y="45"/>
                  <a:pt x="38" y="43"/>
                  <a:pt x="38" y="43"/>
                </a:cubicBezTo>
                <a:cubicBezTo>
                  <a:pt x="39" y="42"/>
                  <a:pt x="40" y="43"/>
                  <a:pt x="41" y="44"/>
                </a:cubicBezTo>
                <a:cubicBezTo>
                  <a:pt x="42" y="45"/>
                  <a:pt x="44" y="44"/>
                  <a:pt x="45" y="43"/>
                </a:cubicBezTo>
                <a:cubicBezTo>
                  <a:pt x="47" y="42"/>
                  <a:pt x="47" y="40"/>
                  <a:pt x="46" y="39"/>
                </a:cubicBezTo>
                <a:cubicBezTo>
                  <a:pt x="45" y="38"/>
                  <a:pt x="45" y="35"/>
                  <a:pt x="45" y="35"/>
                </a:cubicBezTo>
                <a:cubicBezTo>
                  <a:pt x="46" y="34"/>
                  <a:pt x="47" y="34"/>
                  <a:pt x="48" y="34"/>
                </a:cubicBezTo>
                <a:cubicBezTo>
                  <a:pt x="50" y="34"/>
                  <a:pt x="51" y="33"/>
                  <a:pt x="51" y="31"/>
                </a:cubicBezTo>
                <a:cubicBezTo>
                  <a:pt x="52" y="29"/>
                  <a:pt x="51" y="27"/>
                  <a:pt x="50" y="27"/>
                </a:cubicBezTo>
                <a:cubicBezTo>
                  <a:pt x="48" y="27"/>
                  <a:pt x="47" y="25"/>
                  <a:pt x="47" y="24"/>
                </a:cubicBezTo>
                <a:cubicBezTo>
                  <a:pt x="47" y="23"/>
                  <a:pt x="48" y="22"/>
                  <a:pt x="49" y="22"/>
                </a:cubicBezTo>
                <a:cubicBezTo>
                  <a:pt x="51" y="21"/>
                  <a:pt x="51" y="19"/>
                  <a:pt x="51" y="18"/>
                </a:cubicBezTo>
                <a:cubicBezTo>
                  <a:pt x="50" y="16"/>
                  <a:pt x="49" y="15"/>
                  <a:pt x="47" y="15"/>
                </a:cubicBezTo>
                <a:cubicBezTo>
                  <a:pt x="46" y="16"/>
                  <a:pt x="44" y="14"/>
                  <a:pt x="44" y="13"/>
                </a:cubicBezTo>
                <a:cubicBezTo>
                  <a:pt x="43" y="13"/>
                  <a:pt x="43" y="11"/>
                  <a:pt x="44" y="10"/>
                </a:cubicBezTo>
                <a:cubicBezTo>
                  <a:pt x="45" y="9"/>
                  <a:pt x="45" y="8"/>
                  <a:pt x="43" y="6"/>
                </a:cubicBezTo>
                <a:cubicBezTo>
                  <a:pt x="42" y="5"/>
                  <a:pt x="40" y="5"/>
                  <a:pt x="39" y="6"/>
                </a:cubicBezTo>
                <a:cubicBezTo>
                  <a:pt x="38" y="7"/>
                  <a:pt x="36" y="7"/>
                  <a:pt x="35" y="6"/>
                </a:cubicBezTo>
                <a:cubicBezTo>
                  <a:pt x="34" y="6"/>
                  <a:pt x="34" y="5"/>
                  <a:pt x="34" y="3"/>
                </a:cubicBezTo>
                <a:cubicBezTo>
                  <a:pt x="35" y="2"/>
                  <a:pt x="33" y="1"/>
                  <a:pt x="32" y="0"/>
                </a:cubicBezTo>
                <a:cubicBezTo>
                  <a:pt x="30" y="0"/>
                  <a:pt x="28" y="1"/>
                  <a:pt x="28" y="2"/>
                </a:cubicBezTo>
                <a:cubicBezTo>
                  <a:pt x="27" y="3"/>
                  <a:pt x="25" y="4"/>
                  <a:pt x="24" y="4"/>
                </a:cubicBezTo>
                <a:cubicBezTo>
                  <a:pt x="24" y="4"/>
                  <a:pt x="23" y="3"/>
                  <a:pt x="22" y="2"/>
                </a:cubicBezTo>
                <a:cubicBezTo>
                  <a:pt x="22" y="1"/>
                  <a:pt x="20" y="0"/>
                  <a:pt x="18" y="1"/>
                </a:cubicBezTo>
                <a:cubicBezTo>
                  <a:pt x="16" y="1"/>
                  <a:pt x="15" y="3"/>
                  <a:pt x="16" y="4"/>
                </a:cubicBezTo>
                <a:cubicBezTo>
                  <a:pt x="16" y="6"/>
                  <a:pt x="15" y="8"/>
                  <a:pt x="14" y="8"/>
                </a:cubicBezTo>
                <a:cubicBezTo>
                  <a:pt x="13" y="9"/>
                  <a:pt x="12" y="8"/>
                  <a:pt x="11" y="7"/>
                </a:cubicBezTo>
                <a:cubicBezTo>
                  <a:pt x="10" y="6"/>
                  <a:pt x="8" y="7"/>
                  <a:pt x="7" y="8"/>
                </a:cubicBezTo>
                <a:cubicBezTo>
                  <a:pt x="6" y="10"/>
                  <a:pt x="5" y="11"/>
                  <a:pt x="6" y="12"/>
                </a:cubicBezTo>
                <a:close/>
                <a:moveTo>
                  <a:pt x="22" y="11"/>
                </a:moveTo>
                <a:cubicBezTo>
                  <a:pt x="29" y="9"/>
                  <a:pt x="38" y="13"/>
                  <a:pt x="40" y="21"/>
                </a:cubicBezTo>
                <a:cubicBezTo>
                  <a:pt x="43" y="29"/>
                  <a:pt x="38" y="37"/>
                  <a:pt x="31" y="40"/>
                </a:cubicBezTo>
                <a:cubicBezTo>
                  <a:pt x="23" y="42"/>
                  <a:pt x="14" y="38"/>
                  <a:pt x="12" y="30"/>
                </a:cubicBezTo>
                <a:cubicBezTo>
                  <a:pt x="9" y="22"/>
                  <a:pt x="14" y="14"/>
                  <a:pt x="22" y="11"/>
                </a:cubicBezTo>
                <a:close/>
              </a:path>
            </a:pathLst>
          </a:custGeom>
          <a:solidFill>
            <a:srgbClr val="0070C0"/>
          </a:solidFill>
          <a:ln w="19050">
            <a:noFill/>
          </a:ln>
          <a:effectLst>
            <a:softEdge rad="0"/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Freeform 14"/>
          <p:cNvSpPr>
            <a:spLocks noEditPoints="1"/>
          </p:cNvSpPr>
          <p:nvPr/>
        </p:nvSpPr>
        <p:spPr bwMode="auto">
          <a:xfrm>
            <a:off x="1225493" y="5582614"/>
            <a:ext cx="190301" cy="196067"/>
          </a:xfrm>
          <a:custGeom>
            <a:avLst/>
            <a:gdLst>
              <a:gd name="T0" fmla="*/ 4 w 39"/>
              <a:gd name="T1" fmla="*/ 10 h 40"/>
              <a:gd name="T2" fmla="*/ 5 w 39"/>
              <a:gd name="T3" fmla="*/ 13 h 40"/>
              <a:gd name="T4" fmla="*/ 2 w 39"/>
              <a:gd name="T5" fmla="*/ 13 h 40"/>
              <a:gd name="T6" fmla="*/ 0 w 39"/>
              <a:gd name="T7" fmla="*/ 16 h 40"/>
              <a:gd name="T8" fmla="*/ 1 w 39"/>
              <a:gd name="T9" fmla="*/ 19 h 40"/>
              <a:gd name="T10" fmla="*/ 3 w 39"/>
              <a:gd name="T11" fmla="*/ 21 h 40"/>
              <a:gd name="T12" fmla="*/ 2 w 39"/>
              <a:gd name="T13" fmla="*/ 23 h 40"/>
              <a:gd name="T14" fmla="*/ 1 w 39"/>
              <a:gd name="T15" fmla="*/ 26 h 40"/>
              <a:gd name="T16" fmla="*/ 3 w 39"/>
              <a:gd name="T17" fmla="*/ 28 h 40"/>
              <a:gd name="T18" fmla="*/ 5 w 39"/>
              <a:gd name="T19" fmla="*/ 28 h 40"/>
              <a:gd name="T20" fmla="*/ 5 w 39"/>
              <a:gd name="T21" fmla="*/ 31 h 40"/>
              <a:gd name="T22" fmla="*/ 6 w 39"/>
              <a:gd name="T23" fmla="*/ 35 h 40"/>
              <a:gd name="T24" fmla="*/ 9 w 39"/>
              <a:gd name="T25" fmla="*/ 35 h 40"/>
              <a:gd name="T26" fmla="*/ 13 w 39"/>
              <a:gd name="T27" fmla="*/ 34 h 40"/>
              <a:gd name="T28" fmla="*/ 13 w 39"/>
              <a:gd name="T29" fmla="*/ 37 h 40"/>
              <a:gd name="T30" fmla="*/ 15 w 39"/>
              <a:gd name="T31" fmla="*/ 39 h 40"/>
              <a:gd name="T32" fmla="*/ 18 w 39"/>
              <a:gd name="T33" fmla="*/ 38 h 40"/>
              <a:gd name="T34" fmla="*/ 21 w 39"/>
              <a:gd name="T35" fmla="*/ 36 h 40"/>
              <a:gd name="T36" fmla="*/ 22 w 39"/>
              <a:gd name="T37" fmla="*/ 38 h 40"/>
              <a:gd name="T38" fmla="*/ 26 w 39"/>
              <a:gd name="T39" fmla="*/ 39 h 40"/>
              <a:gd name="T40" fmla="*/ 27 w 39"/>
              <a:gd name="T41" fmla="*/ 36 h 40"/>
              <a:gd name="T42" fmla="*/ 29 w 39"/>
              <a:gd name="T43" fmla="*/ 33 h 40"/>
              <a:gd name="T44" fmla="*/ 31 w 39"/>
              <a:gd name="T45" fmla="*/ 34 h 40"/>
              <a:gd name="T46" fmla="*/ 34 w 39"/>
              <a:gd name="T47" fmla="*/ 33 h 40"/>
              <a:gd name="T48" fmla="*/ 35 w 39"/>
              <a:gd name="T49" fmla="*/ 30 h 40"/>
              <a:gd name="T50" fmla="*/ 34 w 39"/>
              <a:gd name="T51" fmla="*/ 27 h 40"/>
              <a:gd name="T52" fmla="*/ 36 w 39"/>
              <a:gd name="T53" fmla="*/ 26 h 40"/>
              <a:gd name="T54" fmla="*/ 39 w 39"/>
              <a:gd name="T55" fmla="*/ 24 h 40"/>
              <a:gd name="T56" fmla="*/ 38 w 39"/>
              <a:gd name="T57" fmla="*/ 21 h 40"/>
              <a:gd name="T58" fmla="*/ 36 w 39"/>
              <a:gd name="T59" fmla="*/ 18 h 40"/>
              <a:gd name="T60" fmla="*/ 37 w 39"/>
              <a:gd name="T61" fmla="*/ 17 h 40"/>
              <a:gd name="T62" fmla="*/ 38 w 39"/>
              <a:gd name="T63" fmla="*/ 14 h 40"/>
              <a:gd name="T64" fmla="*/ 36 w 39"/>
              <a:gd name="T65" fmla="*/ 12 h 40"/>
              <a:gd name="T66" fmla="*/ 33 w 39"/>
              <a:gd name="T67" fmla="*/ 10 h 40"/>
              <a:gd name="T68" fmla="*/ 33 w 39"/>
              <a:gd name="T69" fmla="*/ 8 h 40"/>
              <a:gd name="T70" fmla="*/ 33 w 39"/>
              <a:gd name="T71" fmla="*/ 5 h 40"/>
              <a:gd name="T72" fmla="*/ 30 w 39"/>
              <a:gd name="T73" fmla="*/ 5 h 40"/>
              <a:gd name="T74" fmla="*/ 26 w 39"/>
              <a:gd name="T75" fmla="*/ 5 h 40"/>
              <a:gd name="T76" fmla="*/ 26 w 39"/>
              <a:gd name="T77" fmla="*/ 3 h 40"/>
              <a:gd name="T78" fmla="*/ 24 w 39"/>
              <a:gd name="T79" fmla="*/ 0 h 40"/>
              <a:gd name="T80" fmla="*/ 21 w 39"/>
              <a:gd name="T81" fmla="*/ 2 h 40"/>
              <a:gd name="T82" fmla="*/ 18 w 39"/>
              <a:gd name="T83" fmla="*/ 4 h 40"/>
              <a:gd name="T84" fmla="*/ 16 w 39"/>
              <a:gd name="T85" fmla="*/ 2 h 40"/>
              <a:gd name="T86" fmla="*/ 13 w 39"/>
              <a:gd name="T87" fmla="*/ 1 h 40"/>
              <a:gd name="T88" fmla="*/ 11 w 39"/>
              <a:gd name="T89" fmla="*/ 3 h 40"/>
              <a:gd name="T90" fmla="*/ 10 w 39"/>
              <a:gd name="T91" fmla="*/ 6 h 40"/>
              <a:gd name="T92" fmla="*/ 8 w 39"/>
              <a:gd name="T93" fmla="*/ 6 h 40"/>
              <a:gd name="T94" fmla="*/ 5 w 39"/>
              <a:gd name="T95" fmla="*/ 6 h 40"/>
              <a:gd name="T96" fmla="*/ 4 w 39"/>
              <a:gd name="T97" fmla="*/ 10 h 40"/>
              <a:gd name="T98" fmla="*/ 16 w 39"/>
              <a:gd name="T99" fmla="*/ 9 h 40"/>
              <a:gd name="T100" fmla="*/ 30 w 39"/>
              <a:gd name="T101" fmla="*/ 16 h 40"/>
              <a:gd name="T102" fmla="*/ 23 w 39"/>
              <a:gd name="T103" fmla="*/ 31 h 40"/>
              <a:gd name="T104" fmla="*/ 9 w 39"/>
              <a:gd name="T105" fmla="*/ 23 h 40"/>
              <a:gd name="T106" fmla="*/ 16 w 39"/>
              <a:gd name="T107" fmla="*/ 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" h="40">
                <a:moveTo>
                  <a:pt x="4" y="10"/>
                </a:moveTo>
                <a:cubicBezTo>
                  <a:pt x="5" y="10"/>
                  <a:pt x="5" y="12"/>
                  <a:pt x="5" y="13"/>
                </a:cubicBezTo>
                <a:cubicBezTo>
                  <a:pt x="4" y="13"/>
                  <a:pt x="3" y="14"/>
                  <a:pt x="2" y="13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7"/>
                  <a:pt x="0" y="18"/>
                  <a:pt x="1" y="19"/>
                </a:cubicBezTo>
                <a:cubicBezTo>
                  <a:pt x="2" y="19"/>
                  <a:pt x="3" y="20"/>
                  <a:pt x="3" y="21"/>
                </a:cubicBezTo>
                <a:cubicBezTo>
                  <a:pt x="3" y="22"/>
                  <a:pt x="3" y="22"/>
                  <a:pt x="2" y="23"/>
                </a:cubicBezTo>
                <a:cubicBezTo>
                  <a:pt x="1" y="23"/>
                  <a:pt x="0" y="24"/>
                  <a:pt x="1" y="26"/>
                </a:cubicBezTo>
                <a:cubicBezTo>
                  <a:pt x="1" y="27"/>
                  <a:pt x="2" y="28"/>
                  <a:pt x="3" y="28"/>
                </a:cubicBezTo>
                <a:cubicBezTo>
                  <a:pt x="4" y="27"/>
                  <a:pt x="5" y="28"/>
                  <a:pt x="5" y="28"/>
                </a:cubicBezTo>
                <a:cubicBezTo>
                  <a:pt x="6" y="29"/>
                  <a:pt x="6" y="31"/>
                  <a:pt x="5" y="31"/>
                </a:cubicBezTo>
                <a:cubicBezTo>
                  <a:pt x="5" y="32"/>
                  <a:pt x="5" y="34"/>
                  <a:pt x="6" y="35"/>
                </a:cubicBezTo>
                <a:cubicBezTo>
                  <a:pt x="7" y="35"/>
                  <a:pt x="9" y="36"/>
                  <a:pt x="9" y="35"/>
                </a:cubicBezTo>
                <a:cubicBezTo>
                  <a:pt x="10" y="34"/>
                  <a:pt x="12" y="34"/>
                  <a:pt x="13" y="34"/>
                </a:cubicBezTo>
                <a:cubicBezTo>
                  <a:pt x="13" y="35"/>
                  <a:pt x="13" y="36"/>
                  <a:pt x="13" y="37"/>
                </a:cubicBezTo>
                <a:cubicBezTo>
                  <a:pt x="13" y="38"/>
                  <a:pt x="14" y="39"/>
                  <a:pt x="15" y="39"/>
                </a:cubicBezTo>
                <a:cubicBezTo>
                  <a:pt x="17" y="40"/>
                  <a:pt x="18" y="39"/>
                  <a:pt x="18" y="38"/>
                </a:cubicBezTo>
                <a:cubicBezTo>
                  <a:pt x="18" y="37"/>
                  <a:pt x="20" y="36"/>
                  <a:pt x="21" y="36"/>
                </a:cubicBezTo>
                <a:cubicBezTo>
                  <a:pt x="21" y="36"/>
                  <a:pt x="22" y="37"/>
                  <a:pt x="22" y="38"/>
                </a:cubicBezTo>
                <a:cubicBezTo>
                  <a:pt x="23" y="39"/>
                  <a:pt x="24" y="39"/>
                  <a:pt x="26" y="39"/>
                </a:cubicBezTo>
                <a:cubicBezTo>
                  <a:pt x="27" y="38"/>
                  <a:pt x="28" y="37"/>
                  <a:pt x="27" y="36"/>
                </a:cubicBezTo>
                <a:cubicBezTo>
                  <a:pt x="27" y="35"/>
                  <a:pt x="28" y="33"/>
                  <a:pt x="29" y="33"/>
                </a:cubicBezTo>
                <a:cubicBezTo>
                  <a:pt x="29" y="33"/>
                  <a:pt x="30" y="33"/>
                  <a:pt x="31" y="34"/>
                </a:cubicBezTo>
                <a:cubicBezTo>
                  <a:pt x="32" y="34"/>
                  <a:pt x="33" y="34"/>
                  <a:pt x="34" y="33"/>
                </a:cubicBezTo>
                <a:cubicBezTo>
                  <a:pt x="35" y="32"/>
                  <a:pt x="35" y="31"/>
                  <a:pt x="35" y="30"/>
                </a:cubicBezTo>
                <a:cubicBezTo>
                  <a:pt x="34" y="29"/>
                  <a:pt x="34" y="27"/>
                  <a:pt x="34" y="27"/>
                </a:cubicBezTo>
                <a:cubicBezTo>
                  <a:pt x="34" y="26"/>
                  <a:pt x="35" y="26"/>
                  <a:pt x="36" y="26"/>
                </a:cubicBezTo>
                <a:cubicBezTo>
                  <a:pt x="38" y="26"/>
                  <a:pt x="39" y="25"/>
                  <a:pt x="39" y="24"/>
                </a:cubicBezTo>
                <a:cubicBezTo>
                  <a:pt x="39" y="23"/>
                  <a:pt x="39" y="21"/>
                  <a:pt x="38" y="21"/>
                </a:cubicBezTo>
                <a:cubicBezTo>
                  <a:pt x="37" y="21"/>
                  <a:pt x="36" y="19"/>
                  <a:pt x="36" y="18"/>
                </a:cubicBezTo>
                <a:cubicBezTo>
                  <a:pt x="36" y="18"/>
                  <a:pt x="36" y="17"/>
                  <a:pt x="37" y="17"/>
                </a:cubicBezTo>
                <a:cubicBezTo>
                  <a:pt x="38" y="16"/>
                  <a:pt x="39" y="15"/>
                  <a:pt x="38" y="14"/>
                </a:cubicBezTo>
                <a:cubicBezTo>
                  <a:pt x="38" y="12"/>
                  <a:pt x="37" y="11"/>
                  <a:pt x="36" y="12"/>
                </a:cubicBezTo>
                <a:cubicBezTo>
                  <a:pt x="35" y="12"/>
                  <a:pt x="33" y="11"/>
                  <a:pt x="33" y="10"/>
                </a:cubicBezTo>
                <a:cubicBezTo>
                  <a:pt x="32" y="10"/>
                  <a:pt x="33" y="9"/>
                  <a:pt x="33" y="8"/>
                </a:cubicBezTo>
                <a:cubicBezTo>
                  <a:pt x="34" y="7"/>
                  <a:pt x="34" y="6"/>
                  <a:pt x="33" y="5"/>
                </a:cubicBezTo>
                <a:cubicBezTo>
                  <a:pt x="32" y="4"/>
                  <a:pt x="30" y="4"/>
                  <a:pt x="30" y="5"/>
                </a:cubicBezTo>
                <a:cubicBezTo>
                  <a:pt x="29" y="5"/>
                  <a:pt x="27" y="5"/>
                  <a:pt x="26" y="5"/>
                </a:cubicBezTo>
                <a:cubicBezTo>
                  <a:pt x="26" y="5"/>
                  <a:pt x="26" y="4"/>
                  <a:pt x="26" y="3"/>
                </a:cubicBezTo>
                <a:cubicBezTo>
                  <a:pt x="26" y="2"/>
                  <a:pt x="25" y="1"/>
                  <a:pt x="24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0" y="3"/>
                  <a:pt x="19" y="3"/>
                  <a:pt x="18" y="4"/>
                </a:cubicBezTo>
                <a:cubicBezTo>
                  <a:pt x="18" y="4"/>
                  <a:pt x="17" y="3"/>
                  <a:pt x="16" y="2"/>
                </a:cubicBezTo>
                <a:cubicBezTo>
                  <a:pt x="16" y="1"/>
                  <a:pt x="15" y="0"/>
                  <a:pt x="13" y="1"/>
                </a:cubicBezTo>
                <a:cubicBezTo>
                  <a:pt x="12" y="1"/>
                  <a:pt x="11" y="2"/>
                  <a:pt x="11" y="3"/>
                </a:cubicBezTo>
                <a:cubicBezTo>
                  <a:pt x="12" y="4"/>
                  <a:pt x="11" y="6"/>
                  <a:pt x="10" y="6"/>
                </a:cubicBezTo>
                <a:cubicBezTo>
                  <a:pt x="10" y="7"/>
                  <a:pt x="9" y="6"/>
                  <a:pt x="8" y="6"/>
                </a:cubicBezTo>
                <a:cubicBezTo>
                  <a:pt x="7" y="5"/>
                  <a:pt x="6" y="5"/>
                  <a:pt x="5" y="6"/>
                </a:cubicBezTo>
                <a:cubicBezTo>
                  <a:pt x="4" y="7"/>
                  <a:pt x="4" y="9"/>
                  <a:pt x="4" y="10"/>
                </a:cubicBezTo>
                <a:close/>
                <a:moveTo>
                  <a:pt x="16" y="9"/>
                </a:moveTo>
                <a:cubicBezTo>
                  <a:pt x="22" y="7"/>
                  <a:pt x="28" y="10"/>
                  <a:pt x="30" y="16"/>
                </a:cubicBezTo>
                <a:cubicBezTo>
                  <a:pt x="32" y="22"/>
                  <a:pt x="29" y="29"/>
                  <a:pt x="23" y="31"/>
                </a:cubicBezTo>
                <a:cubicBezTo>
                  <a:pt x="17" y="33"/>
                  <a:pt x="11" y="29"/>
                  <a:pt x="9" y="23"/>
                </a:cubicBezTo>
                <a:cubicBezTo>
                  <a:pt x="7" y="17"/>
                  <a:pt x="10" y="11"/>
                  <a:pt x="16" y="9"/>
                </a:cubicBezTo>
                <a:close/>
              </a:path>
            </a:pathLst>
          </a:custGeom>
          <a:solidFill>
            <a:srgbClr val="0070C0"/>
          </a:solidFill>
          <a:ln w="19050">
            <a:noFill/>
          </a:ln>
          <a:effectLst>
            <a:softEdge rad="0"/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TextBox 30"/>
          <p:cNvSpPr txBox="1"/>
          <p:nvPr/>
        </p:nvSpPr>
        <p:spPr>
          <a:xfrm>
            <a:off x="1260662" y="6250560"/>
            <a:ext cx="410731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54" name="组合 53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56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2482" y="239624"/>
            <a:ext cx="75265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微服务框架核心能力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" name="组合 22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23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5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" name="组合 33"/>
          <p:cNvGrpSpPr/>
          <p:nvPr/>
        </p:nvGrpSpPr>
        <p:grpSpPr>
          <a:xfrm>
            <a:off x="1325326" y="1825223"/>
            <a:ext cx="2658048" cy="1837853"/>
            <a:chOff x="3607852" y="1182686"/>
            <a:chExt cx="2089880" cy="1338659"/>
          </a:xfrm>
          <a:noFill/>
        </p:grpSpPr>
        <p:sp>
          <p:nvSpPr>
            <p:cNvPr id="35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" name="组合 35"/>
            <p:cNvGrpSpPr/>
            <p:nvPr/>
          </p:nvGrpSpPr>
          <p:grpSpPr>
            <a:xfrm>
              <a:off x="3774609" y="1260341"/>
              <a:ext cx="1923123" cy="1060780"/>
              <a:chOff x="3669598" y="2013470"/>
              <a:chExt cx="1923123" cy="1060780"/>
            </a:xfrm>
            <a:grpFill/>
          </p:grpSpPr>
          <p:sp>
            <p:nvSpPr>
              <p:cNvPr id="37" name="文本框 36"/>
              <p:cNvSpPr txBox="1"/>
              <p:nvPr/>
            </p:nvSpPr>
            <p:spPr>
              <a:xfrm>
                <a:off x="3669598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轻量级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通讯框架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782526" y="2289624"/>
                <a:ext cx="1775718" cy="78462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语言无关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，接口服务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向前兼容性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高性能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业务快速开发</a:t>
                </a:r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" name="组合 70"/>
          <p:cNvGrpSpPr/>
          <p:nvPr/>
        </p:nvGrpSpPr>
        <p:grpSpPr>
          <a:xfrm>
            <a:off x="747122" y="1485243"/>
            <a:ext cx="849977" cy="849976"/>
            <a:chOff x="3075298" y="1844164"/>
            <a:chExt cx="849977" cy="849976"/>
          </a:xfrm>
        </p:grpSpPr>
        <p:grpSp>
          <p:nvGrpSpPr>
            <p:cNvPr id="9" name="组合 71"/>
            <p:cNvGrpSpPr/>
            <p:nvPr/>
          </p:nvGrpSpPr>
          <p:grpSpPr>
            <a:xfrm>
              <a:off x="3075298" y="1844164"/>
              <a:ext cx="849977" cy="849976"/>
              <a:chOff x="2993266" y="1901066"/>
              <a:chExt cx="947668" cy="94766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2"/>
            <p:cNvGrpSpPr/>
            <p:nvPr/>
          </p:nvGrpSpPr>
          <p:grpSpPr>
            <a:xfrm>
              <a:off x="3145018" y="1958461"/>
              <a:ext cx="685800" cy="602332"/>
              <a:chOff x="3145018" y="1958461"/>
              <a:chExt cx="685800" cy="60233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" name="组合 106"/>
          <p:cNvGrpSpPr/>
          <p:nvPr/>
        </p:nvGrpSpPr>
        <p:grpSpPr>
          <a:xfrm>
            <a:off x="5355837" y="1834259"/>
            <a:ext cx="2634256" cy="1837853"/>
            <a:chOff x="3607852" y="1182686"/>
            <a:chExt cx="2071174" cy="1338659"/>
          </a:xfrm>
          <a:noFill/>
        </p:grpSpPr>
        <p:sp>
          <p:nvSpPr>
            <p:cNvPr id="10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2" name="组合 35"/>
            <p:cNvGrpSpPr/>
            <p:nvPr/>
          </p:nvGrpSpPr>
          <p:grpSpPr>
            <a:xfrm>
              <a:off x="3720957" y="1260341"/>
              <a:ext cx="1923123" cy="1240123"/>
              <a:chOff x="3615946" y="2013470"/>
              <a:chExt cx="1923123" cy="1240123"/>
            </a:xfrm>
            <a:grpFill/>
          </p:grpSpPr>
          <p:sp>
            <p:nvSpPr>
              <p:cNvPr id="110" name="文本框 36"/>
              <p:cNvSpPr txBox="1"/>
              <p:nvPr/>
            </p:nvSpPr>
            <p:spPr>
              <a:xfrm>
                <a:off x="3615946" y="2013470"/>
                <a:ext cx="1923123" cy="336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 高可用</a:t>
                </a:r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文本框 37"/>
              <p:cNvSpPr txBox="1"/>
              <p:nvPr/>
            </p:nvSpPr>
            <p:spPr>
              <a:xfrm>
                <a:off x="3782527" y="2289624"/>
                <a:ext cx="1756542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注册发现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&amp;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负载均衡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容错（熔断</a:t>
                </a:r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隔离）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过载保护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服务降级</a:t>
                </a: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无损变更</a:t>
                </a:r>
              </a:p>
            </p:txBody>
          </p:sp>
        </p:grpSp>
      </p:grpSp>
      <p:grpSp>
        <p:nvGrpSpPr>
          <p:cNvPr id="13" name="组合 88"/>
          <p:cNvGrpSpPr/>
          <p:nvPr/>
        </p:nvGrpSpPr>
        <p:grpSpPr>
          <a:xfrm>
            <a:off x="4811844" y="1531866"/>
            <a:ext cx="849977" cy="849976"/>
            <a:chOff x="8282297" y="1844164"/>
            <a:chExt cx="849977" cy="849976"/>
          </a:xfrm>
        </p:grpSpPr>
        <p:grpSp>
          <p:nvGrpSpPr>
            <p:cNvPr id="14" name="组合 89"/>
            <p:cNvGrpSpPr/>
            <p:nvPr/>
          </p:nvGrpSpPr>
          <p:grpSpPr>
            <a:xfrm>
              <a:off x="8282297" y="1844164"/>
              <a:ext cx="849977" cy="849976"/>
              <a:chOff x="2993266" y="1901066"/>
              <a:chExt cx="947668" cy="947668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90"/>
            <p:cNvGrpSpPr/>
            <p:nvPr/>
          </p:nvGrpSpPr>
          <p:grpSpPr>
            <a:xfrm>
              <a:off x="8344684" y="1958461"/>
              <a:ext cx="685800" cy="602332"/>
              <a:chOff x="3145018" y="1958461"/>
              <a:chExt cx="685800" cy="602332"/>
            </a:xfrm>
          </p:grpSpPr>
          <p:sp>
            <p:nvSpPr>
              <p:cNvPr id="92" name="文本框 91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6" name="组合 111"/>
          <p:cNvGrpSpPr/>
          <p:nvPr/>
        </p:nvGrpSpPr>
        <p:grpSpPr>
          <a:xfrm>
            <a:off x="1281475" y="4147891"/>
            <a:ext cx="2658048" cy="1837853"/>
            <a:chOff x="3607852" y="1182686"/>
            <a:chExt cx="2089880" cy="1338659"/>
          </a:xfrm>
          <a:noFill/>
        </p:grpSpPr>
        <p:sp>
          <p:nvSpPr>
            <p:cNvPr id="113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7" name="组合 35"/>
            <p:cNvGrpSpPr/>
            <p:nvPr/>
          </p:nvGrpSpPr>
          <p:grpSpPr>
            <a:xfrm>
              <a:off x="3774609" y="1260341"/>
              <a:ext cx="1923123" cy="1240123"/>
              <a:chOff x="3669598" y="2013470"/>
              <a:chExt cx="1923123" cy="1240123"/>
            </a:xfrm>
            <a:grpFill/>
          </p:grpSpPr>
          <p:sp>
            <p:nvSpPr>
              <p:cNvPr id="115" name="文本框 36"/>
              <p:cNvSpPr txBox="1"/>
              <p:nvPr/>
            </p:nvSpPr>
            <p:spPr>
              <a:xfrm>
                <a:off x="3669598" y="2013470"/>
                <a:ext cx="1923123" cy="6052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持续集成</a:t>
                </a:r>
                <a:r>
                  <a:rPr lang="en-US" altLang="zh-CN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交付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6" name="文本框 37"/>
              <p:cNvSpPr txBox="1"/>
              <p:nvPr/>
            </p:nvSpPr>
            <p:spPr>
              <a:xfrm>
                <a:off x="3782527" y="2289624"/>
                <a:ext cx="1559316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代码集成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环境标准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自动测试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交付，发布部署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8" name="组合 79"/>
          <p:cNvGrpSpPr/>
          <p:nvPr/>
        </p:nvGrpSpPr>
        <p:grpSpPr>
          <a:xfrm>
            <a:off x="747122" y="3804503"/>
            <a:ext cx="849977" cy="849976"/>
            <a:chOff x="3075297" y="4155564"/>
            <a:chExt cx="849977" cy="849976"/>
          </a:xfrm>
        </p:grpSpPr>
        <p:grpSp>
          <p:nvGrpSpPr>
            <p:cNvPr id="19" name="组合 80"/>
            <p:cNvGrpSpPr/>
            <p:nvPr/>
          </p:nvGrpSpPr>
          <p:grpSpPr>
            <a:xfrm>
              <a:off x="3075297" y="4155564"/>
              <a:ext cx="849977" cy="849976"/>
              <a:chOff x="2993266" y="1901066"/>
              <a:chExt cx="947668" cy="947668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81"/>
            <p:cNvGrpSpPr/>
            <p:nvPr/>
          </p:nvGrpSpPr>
          <p:grpSpPr>
            <a:xfrm>
              <a:off x="3145018" y="4265255"/>
              <a:ext cx="685800" cy="602332"/>
              <a:chOff x="3145018" y="1958461"/>
              <a:chExt cx="685800" cy="602332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21" name="组合 116"/>
          <p:cNvGrpSpPr/>
          <p:nvPr/>
        </p:nvGrpSpPr>
        <p:grpSpPr>
          <a:xfrm>
            <a:off x="5314895" y="4132872"/>
            <a:ext cx="2702495" cy="1837853"/>
            <a:chOff x="3607852" y="1182686"/>
            <a:chExt cx="2124826" cy="1338659"/>
          </a:xfrm>
          <a:noFill/>
        </p:grpSpPr>
        <p:sp>
          <p:nvSpPr>
            <p:cNvPr id="118" name="圆角矩形 73"/>
            <p:cNvSpPr/>
            <p:nvPr/>
          </p:nvSpPr>
          <p:spPr>
            <a:xfrm>
              <a:off x="3607852" y="1182686"/>
              <a:ext cx="2071174" cy="1338659"/>
            </a:xfrm>
            <a:prstGeom prst="round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2" name="组合 35"/>
            <p:cNvGrpSpPr/>
            <p:nvPr/>
          </p:nvGrpSpPr>
          <p:grpSpPr>
            <a:xfrm>
              <a:off x="3774609" y="1260341"/>
              <a:ext cx="1958069" cy="1240123"/>
              <a:chOff x="3669598" y="2013470"/>
              <a:chExt cx="1958069" cy="1240123"/>
            </a:xfrm>
            <a:grpFill/>
          </p:grpSpPr>
          <p:sp>
            <p:nvSpPr>
              <p:cNvPr id="120" name="文本框 36"/>
              <p:cNvSpPr txBox="1"/>
              <p:nvPr/>
            </p:nvSpPr>
            <p:spPr>
              <a:xfrm>
                <a:off x="3669598" y="2013470"/>
                <a:ext cx="1923123" cy="87429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运营</a:t>
                </a:r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4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文本框 37"/>
              <p:cNvSpPr txBox="1"/>
              <p:nvPr/>
            </p:nvSpPr>
            <p:spPr>
              <a:xfrm>
                <a:off x="3782527" y="2289624"/>
                <a:ext cx="1845140" cy="9639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故障发现、定位和自愈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配置集中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日志集中</a:t>
                </a:r>
                <a:endParaRPr lang="en-US" altLang="zh-CN" sz="1600" b="1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服务日常管理</a:t>
                </a:r>
                <a:endParaRPr lang="zh-CN" altLang="en-US" sz="16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3" name="组合 97"/>
          <p:cNvGrpSpPr/>
          <p:nvPr/>
        </p:nvGrpSpPr>
        <p:grpSpPr>
          <a:xfrm>
            <a:off x="4858858" y="3852765"/>
            <a:ext cx="849977" cy="849976"/>
            <a:chOff x="8282297" y="4155564"/>
            <a:chExt cx="849977" cy="849976"/>
          </a:xfrm>
        </p:grpSpPr>
        <p:grpSp>
          <p:nvGrpSpPr>
            <p:cNvPr id="24" name="组合 98"/>
            <p:cNvGrpSpPr/>
            <p:nvPr/>
          </p:nvGrpSpPr>
          <p:grpSpPr>
            <a:xfrm>
              <a:off x="8282297" y="4155564"/>
              <a:ext cx="849977" cy="849976"/>
              <a:chOff x="2993266" y="1901066"/>
              <a:chExt cx="947668" cy="94766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99"/>
            <p:cNvGrpSpPr/>
            <p:nvPr/>
          </p:nvGrpSpPr>
          <p:grpSpPr>
            <a:xfrm>
              <a:off x="8344684" y="4265255"/>
              <a:ext cx="685800" cy="602332"/>
              <a:chOff x="3145018" y="1958461"/>
              <a:chExt cx="685800" cy="602332"/>
            </a:xfrm>
          </p:grpSpPr>
          <p:sp>
            <p:nvSpPr>
              <p:cNvPr id="101" name="文本框 100"/>
              <p:cNvSpPr txBox="1"/>
              <p:nvPr/>
            </p:nvSpPr>
            <p:spPr>
              <a:xfrm>
                <a:off x="3145018" y="1958461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0070C0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rgbClr val="0070C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3220023" y="2306877"/>
                <a:ext cx="58487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Impact" panose="020B0806030902050204" pitchFamily="34" charset="0"/>
                  </a:rPr>
                  <a:t>OPTION</a:t>
                </a:r>
                <a:endPara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22" name="右箭头 121"/>
          <p:cNvSpPr/>
          <p:nvPr/>
        </p:nvSpPr>
        <p:spPr>
          <a:xfrm>
            <a:off x="4250030" y="4068556"/>
            <a:ext cx="56181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2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08390" y="250160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平台解决整体运维问题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179388" y="2492375"/>
            <a:ext cx="7345362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969963" y="1771650"/>
            <a:ext cx="1295400" cy="50323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名字服务</a:t>
            </a:r>
            <a:r>
              <a:rPr 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627313" y="1771650"/>
            <a:ext cx="1295400" cy="50323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名字服务</a:t>
            </a:r>
            <a:r>
              <a:rPr 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4283075" y="1771650"/>
            <a:ext cx="1295400" cy="50323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名字服务</a:t>
            </a:r>
            <a:r>
              <a:rPr 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6156325" y="1771650"/>
            <a:ext cx="1295400" cy="503238"/>
          </a:xfrm>
          <a:prstGeom prst="flowChartAlternateProcess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W</a:t>
            </a:r>
            <a:r>
              <a:rPr lang="zh-CN"/>
              <a:t>eb</a:t>
            </a:r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 flipV="1">
            <a:off x="5867398" y="1700213"/>
            <a:ext cx="45719" cy="394996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819826" y="2829668"/>
            <a:ext cx="4824412" cy="10795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1082523" y="3196821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Server1</a:t>
            </a: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2610568" y="3209312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Server2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4149045" y="3196821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ServerN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1006851" y="2830843"/>
            <a:ext cx="865187" cy="28733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dirty="0"/>
              <a:t>agent</a:t>
            </a:r>
            <a:endParaRPr lang="en-US" dirty="0"/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827088" y="4376738"/>
            <a:ext cx="4824412" cy="1079500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1114425" y="4797425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Server1</a:t>
            </a:r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2627313" y="4797425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Server2</a:t>
            </a:r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4138613" y="4797425"/>
            <a:ext cx="1295400" cy="50323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/>
              <a:t>ServerN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022093" y="4376738"/>
            <a:ext cx="936625" cy="28733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dirty="0"/>
              <a:t>agent</a:t>
            </a:r>
            <a:endParaRPr lang="en-US" dirty="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2916238" y="1054100"/>
            <a:ext cx="2162175" cy="361950"/>
          </a:xfrm>
          <a:prstGeom prst="wedgeRectCallout">
            <a:avLst>
              <a:gd name="adj1" fmla="val -46912"/>
              <a:gd name="adj2" fmla="val 146069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名字服务（热备）</a:t>
            </a: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6084888" y="1052513"/>
            <a:ext cx="1655762" cy="361950"/>
          </a:xfrm>
          <a:prstGeom prst="wedgeRectCallout">
            <a:avLst>
              <a:gd name="adj1" fmla="val 4843"/>
              <a:gd name="adj2" fmla="val 138157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16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运维管理平台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77603" y="3587159"/>
            <a:ext cx="503238" cy="1223963"/>
          </a:xfrm>
          <a:prstGeom prst="wedgeRectCallout">
            <a:avLst>
              <a:gd name="adj1" fmla="val 104259"/>
              <a:gd name="adj2" fmla="val -54542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  <a:p>
            <a:pPr algn="ctr"/>
            <a:r>
              <a:rPr lang="zh-CN" altLang="en-US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</a:p>
        </p:txBody>
      </p:sp>
      <p:sp>
        <p:nvSpPr>
          <p:cNvPr id="32" name="AutoShape 29"/>
          <p:cNvSpPr>
            <a:spLocks noChangeArrowheads="1"/>
          </p:cNvSpPr>
          <p:nvPr/>
        </p:nvSpPr>
        <p:spPr bwMode="auto">
          <a:xfrm>
            <a:off x="1062695" y="5923808"/>
            <a:ext cx="1728787" cy="360362"/>
          </a:xfrm>
          <a:prstGeom prst="wedgeRectCallout">
            <a:avLst>
              <a:gd name="adj1" fmla="val 53491"/>
              <a:gd name="adj2" fmla="val -228856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业务服务</a:t>
            </a:r>
            <a:endParaRPr lang="en-US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843213" y="3860800"/>
            <a:ext cx="6477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…</a:t>
            </a:r>
            <a:r>
              <a:rPr lang="zh-CN"/>
              <a:t>…</a:t>
            </a:r>
            <a:endParaRPr 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2832169" y="2893219"/>
            <a:ext cx="7921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/>
              <a:t>172.16.28.153</a:t>
            </a: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2832169" y="4479132"/>
            <a:ext cx="7921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/>
              <a:t>172.16.28.154</a:t>
            </a: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6152436" y="3027591"/>
            <a:ext cx="1295400" cy="547282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配置服务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6160869" y="3892791"/>
            <a:ext cx="1295400" cy="547282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日志服务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6174517" y="4793559"/>
            <a:ext cx="1295400" cy="547282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监控服务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35" name="组合 34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39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6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7032516" y="4976391"/>
            <a:ext cx="1763248" cy="1658555"/>
            <a:chOff x="2960729" y="1069503"/>
            <a:chExt cx="6270543" cy="4547527"/>
          </a:xfrm>
        </p:grpSpPr>
        <p:sp>
          <p:nvSpPr>
            <p:cNvPr id="68" name="矩形 67"/>
            <p:cNvSpPr/>
            <p:nvPr/>
          </p:nvSpPr>
          <p:spPr>
            <a:xfrm>
              <a:off x="2960729" y="1984502"/>
              <a:ext cx="6270543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294177" y="1069503"/>
              <a:ext cx="5603647" cy="1337794"/>
              <a:chOff x="3277155" y="1287216"/>
              <a:chExt cx="5603647" cy="1337794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3277155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任意多边形 10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8" name="任意多边形 5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9" name="图片 7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71" name="组合 70"/>
              <p:cNvGrpSpPr/>
              <p:nvPr/>
            </p:nvGrpSpPr>
            <p:grpSpPr>
              <a:xfrm>
                <a:off x="7529841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75" name="矩形 74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任意多边形 23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3" name="任意多边形 20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2" name="组合 81"/>
          <p:cNvGrpSpPr/>
          <p:nvPr/>
        </p:nvGrpSpPr>
        <p:grpSpPr>
          <a:xfrm>
            <a:off x="5143296" y="4910226"/>
            <a:ext cx="1763248" cy="1724720"/>
            <a:chOff x="2960729" y="1069503"/>
            <a:chExt cx="6270543" cy="4547527"/>
          </a:xfrm>
        </p:grpSpPr>
        <p:sp>
          <p:nvSpPr>
            <p:cNvPr id="83" name="矩形 82"/>
            <p:cNvSpPr/>
            <p:nvPr/>
          </p:nvSpPr>
          <p:spPr>
            <a:xfrm>
              <a:off x="2960729" y="1984502"/>
              <a:ext cx="6270543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3294177" y="1069503"/>
              <a:ext cx="5603647" cy="1337794"/>
              <a:chOff x="3277155" y="1287216"/>
              <a:chExt cx="5603647" cy="1337794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3277155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92" name="组合 91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95" name="矩形 94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任意多边形 10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3" name="任意多边形 5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图片 9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/>
              <p:cNvGrpSpPr/>
              <p:nvPr/>
            </p:nvGrpSpPr>
            <p:grpSpPr>
              <a:xfrm>
                <a:off x="7529841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 23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8" name="任意多边形 20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9" name="图片 8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7" name="组合 96"/>
          <p:cNvGrpSpPr/>
          <p:nvPr/>
        </p:nvGrpSpPr>
        <p:grpSpPr>
          <a:xfrm>
            <a:off x="3072330" y="4924965"/>
            <a:ext cx="1763248" cy="991288"/>
            <a:chOff x="2960729" y="1069503"/>
            <a:chExt cx="6270543" cy="4547527"/>
          </a:xfrm>
        </p:grpSpPr>
        <p:sp>
          <p:nvSpPr>
            <p:cNvPr id="98" name="矩形 97"/>
            <p:cNvSpPr/>
            <p:nvPr/>
          </p:nvSpPr>
          <p:spPr>
            <a:xfrm>
              <a:off x="2960729" y="1984502"/>
              <a:ext cx="6270543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3294177" y="1069503"/>
              <a:ext cx="5603647" cy="1337794"/>
              <a:chOff x="3277155" y="1287216"/>
              <a:chExt cx="5603647" cy="133779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277155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107" name="组合 106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110" name="矩形 109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任意多边形 10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8" name="任意多边形 5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9" name="图片 10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/>
              <p:cNvGrpSpPr/>
              <p:nvPr/>
            </p:nvGrpSpPr>
            <p:grpSpPr>
              <a:xfrm>
                <a:off x="7529841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102" name="组合 101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105" name="矩形 104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任意多边形 23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3" name="任意多边形 20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4" name="图片 10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2" name="组合 51"/>
          <p:cNvGrpSpPr/>
          <p:nvPr/>
        </p:nvGrpSpPr>
        <p:grpSpPr>
          <a:xfrm>
            <a:off x="884955" y="4944436"/>
            <a:ext cx="1763248" cy="991288"/>
            <a:chOff x="2960729" y="1069503"/>
            <a:chExt cx="6270543" cy="4547527"/>
          </a:xfrm>
        </p:grpSpPr>
        <p:sp>
          <p:nvSpPr>
            <p:cNvPr id="53" name="矩形 52"/>
            <p:cNvSpPr/>
            <p:nvPr/>
          </p:nvSpPr>
          <p:spPr>
            <a:xfrm>
              <a:off x="2960729" y="1984502"/>
              <a:ext cx="6270543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294177" y="1069503"/>
              <a:ext cx="5603647" cy="1337794"/>
              <a:chOff x="3277155" y="1287216"/>
              <a:chExt cx="5603647" cy="1337794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3277155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62" name="组合 61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65" name="矩形 64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任意多边形 10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3" name="任意多边形 5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56" name="组合 55"/>
              <p:cNvGrpSpPr/>
              <p:nvPr/>
            </p:nvGrpSpPr>
            <p:grpSpPr>
              <a:xfrm>
                <a:off x="7529841" y="1287216"/>
                <a:ext cx="1350961" cy="1337794"/>
                <a:chOff x="3277155" y="1287216"/>
                <a:chExt cx="1350961" cy="1337794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 flipV="1">
                  <a:off x="3897517" y="1291486"/>
                  <a:ext cx="107223" cy="944474"/>
                  <a:chOff x="4397738" y="4219255"/>
                  <a:chExt cx="107223" cy="944474"/>
                </a:xfrm>
              </p:grpSpPr>
              <p:sp>
                <p:nvSpPr>
                  <p:cNvPr id="60" name="矩形 59"/>
                  <p:cNvSpPr/>
                  <p:nvPr/>
                </p:nvSpPr>
                <p:spPr>
                  <a:xfrm>
                    <a:off x="4430680" y="4219255"/>
                    <a:ext cx="41340" cy="832057"/>
                  </a:xfrm>
                  <a:prstGeom prst="rect">
                    <a:avLst/>
                  </a:pr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任意多边形 23"/>
                  <p:cNvSpPr/>
                  <p:nvPr/>
                </p:nvSpPr>
                <p:spPr>
                  <a:xfrm>
                    <a:off x="4397738" y="4993542"/>
                    <a:ext cx="107223" cy="170187"/>
                  </a:xfrm>
                  <a:custGeom>
                    <a:avLst/>
                    <a:gdLst>
                      <a:gd name="connsiteX0" fmla="*/ 0 w 229839"/>
                      <a:gd name="connsiteY0" fmla="*/ 0 h 123110"/>
                      <a:gd name="connsiteX1" fmla="*/ 229839 w 229839"/>
                      <a:gd name="connsiteY1" fmla="*/ 0 h 123110"/>
                      <a:gd name="connsiteX2" fmla="*/ 229839 w 229839"/>
                      <a:gd name="connsiteY2" fmla="*/ 123110 h 123110"/>
                      <a:gd name="connsiteX3" fmla="*/ 0 w 229839"/>
                      <a:gd name="connsiteY3" fmla="*/ 123110 h 123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839" h="123110">
                        <a:moveTo>
                          <a:pt x="0" y="0"/>
                        </a:moveTo>
                        <a:lnTo>
                          <a:pt x="229839" y="0"/>
                        </a:lnTo>
                        <a:lnTo>
                          <a:pt x="229839" y="123110"/>
                        </a:lnTo>
                        <a:lnTo>
                          <a:pt x="0" y="123110"/>
                        </a:lnTo>
                        <a:close/>
                      </a:path>
                    </a:pathLst>
                  </a:custGeom>
                  <a:gradFill>
                    <a:gsLst>
                      <a:gs pos="50000">
                        <a:schemeClr val="tx1">
                          <a:lumMod val="65000"/>
                          <a:lumOff val="3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0" scaled="0"/>
                  </a:gra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2700" h="635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8" name="任意多边形 20"/>
                <p:cNvSpPr/>
                <p:nvPr/>
              </p:nvSpPr>
              <p:spPr>
                <a:xfrm>
                  <a:off x="3535839" y="2167810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9" name="图片 5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 xmlns="">
                        <a14:imgLayer r:embed="rId3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58718" y="275108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快速故障发现与定位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710870" y="2117126"/>
            <a:ext cx="662928" cy="967262"/>
          </a:xfrm>
          <a:prstGeom prst="flowChartAlternateProcess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2373987" y="2265518"/>
            <a:ext cx="662928" cy="66874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3967597" y="1749177"/>
            <a:ext cx="662928" cy="66874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967597" y="2695424"/>
            <a:ext cx="662928" cy="66874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586024" y="1448385"/>
            <a:ext cx="662928" cy="66874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5586024" y="2374703"/>
            <a:ext cx="662928" cy="668741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cxnSp>
        <p:nvCxnSpPr>
          <p:cNvPr id="19" name="直接箭头连接符 18"/>
          <p:cNvCxnSpPr>
            <a:stCxn id="5" idx="3"/>
            <a:endCxn id="6" idx="1"/>
          </p:cNvCxnSpPr>
          <p:nvPr/>
        </p:nvCxnSpPr>
        <p:spPr>
          <a:xfrm flipV="1">
            <a:off x="1373798" y="2599889"/>
            <a:ext cx="1000190" cy="86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7" idx="1"/>
          </p:cNvCxnSpPr>
          <p:nvPr/>
        </p:nvCxnSpPr>
        <p:spPr>
          <a:xfrm flipV="1">
            <a:off x="3036915" y="2083548"/>
            <a:ext cx="930682" cy="33437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8" idx="1"/>
          </p:cNvCxnSpPr>
          <p:nvPr/>
        </p:nvCxnSpPr>
        <p:spPr>
          <a:xfrm>
            <a:off x="3036915" y="2752288"/>
            <a:ext cx="930682" cy="277507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630525" y="1782756"/>
            <a:ext cx="930682" cy="30079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0" idx="1"/>
          </p:cNvCxnSpPr>
          <p:nvPr/>
        </p:nvCxnSpPr>
        <p:spPr>
          <a:xfrm>
            <a:off x="4630525" y="2265518"/>
            <a:ext cx="955499" cy="443556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951630" y="1352849"/>
            <a:ext cx="4667534" cy="219557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 rot="10800000" flipV="1">
            <a:off x="2156346" y="3603004"/>
            <a:ext cx="567628" cy="49131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11"/>
          <p:cNvSpPr txBox="1"/>
          <p:nvPr/>
        </p:nvSpPr>
        <p:spPr>
          <a:xfrm>
            <a:off x="884955" y="4094557"/>
            <a:ext cx="182614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服务质量数据采集</a:t>
            </a:r>
          </a:p>
          <a:p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5400000">
            <a:off x="3721938" y="3848897"/>
            <a:ext cx="491319" cy="1588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1"/>
          <p:cNvSpPr txBox="1"/>
          <p:nvPr/>
        </p:nvSpPr>
        <p:spPr>
          <a:xfrm>
            <a:off x="5211221" y="4094324"/>
            <a:ext cx="169532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日志远程汇总</a:t>
            </a:r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>
            <a:endCxn id="42" idx="0"/>
          </p:cNvCxnSpPr>
          <p:nvPr/>
        </p:nvCxnSpPr>
        <p:spPr>
          <a:xfrm>
            <a:off x="5146795" y="3604032"/>
            <a:ext cx="912088" cy="490292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11"/>
          <p:cNvSpPr txBox="1"/>
          <p:nvPr/>
        </p:nvSpPr>
        <p:spPr>
          <a:xfrm>
            <a:off x="7217161" y="4094324"/>
            <a:ext cx="155033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日志染色</a:t>
            </a:r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541163" y="3606304"/>
            <a:ext cx="1060643" cy="488022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11"/>
          <p:cNvSpPr txBox="1"/>
          <p:nvPr/>
        </p:nvSpPr>
        <p:spPr>
          <a:xfrm>
            <a:off x="3159747" y="4097626"/>
            <a:ext cx="162095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采样分析调用链</a:t>
            </a:r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916362" y="5186223"/>
            <a:ext cx="205044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实时上报，秒级展示，分钟级告警</a:t>
            </a:r>
          </a:p>
        </p:txBody>
      </p:sp>
      <p:sp>
        <p:nvSpPr>
          <p:cNvPr id="30" name="文本框 2"/>
          <p:cNvSpPr txBox="1"/>
          <p:nvPr/>
        </p:nvSpPr>
        <p:spPr>
          <a:xfrm>
            <a:off x="3068072" y="5133652"/>
            <a:ext cx="185297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调用链分析快速定位真正故障点</a:t>
            </a:r>
          </a:p>
        </p:txBody>
      </p:sp>
      <p:sp>
        <p:nvSpPr>
          <p:cNvPr id="31" name="文本框 2"/>
          <p:cNvSpPr txBox="1"/>
          <p:nvPr/>
        </p:nvSpPr>
        <p:spPr>
          <a:xfrm>
            <a:off x="5303475" y="5321218"/>
            <a:ext cx="146909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日志自动远程汇总，并入库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hbase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，集中快速查询</a:t>
            </a:r>
          </a:p>
        </p:txBody>
      </p:sp>
      <p:sp>
        <p:nvSpPr>
          <p:cNvPr id="33" name="文本框 2"/>
          <p:cNvSpPr txBox="1"/>
          <p:nvPr/>
        </p:nvSpPr>
        <p:spPr>
          <a:xfrm>
            <a:off x="7257777" y="5399487"/>
            <a:ext cx="146909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指定用户全链路调用日志集中，快速定位问题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34" name="组合 33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37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4183" y="270447"/>
            <a:ext cx="7663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运营全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web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化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11" name="组合 9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12" name="组合 10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1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1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552" y="1822065"/>
            <a:ext cx="8301038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173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855180" y="169484"/>
            <a:ext cx="7663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自动调度提升整体运营效率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51488" y="1384300"/>
            <a:ext cx="725487" cy="12080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MIG</a:t>
            </a: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资源池</a:t>
            </a:r>
          </a:p>
        </p:txBody>
      </p:sp>
      <p:grpSp>
        <p:nvGrpSpPr>
          <p:cNvPr id="2" name="组合 112"/>
          <p:cNvGrpSpPr>
            <a:grpSpLocks/>
          </p:cNvGrpSpPr>
          <p:nvPr/>
        </p:nvGrpSpPr>
        <p:grpSpPr bwMode="auto">
          <a:xfrm>
            <a:off x="955343" y="1349375"/>
            <a:ext cx="3099133" cy="1209675"/>
            <a:chOff x="927959" y="1430248"/>
            <a:chExt cx="4132035" cy="1208652"/>
          </a:xfrm>
        </p:grpSpPr>
        <p:grpSp>
          <p:nvGrpSpPr>
            <p:cNvPr id="5" name="组合 96"/>
            <p:cNvGrpSpPr>
              <a:grpSpLocks/>
            </p:cNvGrpSpPr>
            <p:nvPr/>
          </p:nvGrpSpPr>
          <p:grpSpPr bwMode="auto">
            <a:xfrm>
              <a:off x="927959" y="1430248"/>
              <a:ext cx="1788733" cy="1199135"/>
              <a:chOff x="927959" y="1430248"/>
              <a:chExt cx="1788733" cy="119913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27959" y="1431835"/>
                <a:ext cx="1788733" cy="119754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46248" y="1430248"/>
                <a:ext cx="1022735" cy="195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agent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10901" y="1753824"/>
                <a:ext cx="1400713" cy="241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 err="1">
                    <a:latin typeface="微软雅黑" pitchFamily="34" charset="-122"/>
                    <a:ea typeface="微软雅黑" pitchFamily="34" charset="-122"/>
                  </a:rPr>
                  <a:t>Docker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1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110901" y="2261395"/>
                <a:ext cx="1400713" cy="23316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 err="1">
                    <a:latin typeface="微软雅黑" pitchFamily="34" charset="-122"/>
                    <a:ea typeface="微软雅黑" pitchFamily="34" charset="-122"/>
                  </a:rPr>
                  <a:t>Docker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n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文本框 95"/>
              <p:cNvSpPr txBox="1">
                <a:spLocks noChangeArrowheads="1"/>
              </p:cNvSpPr>
              <p:nvPr/>
            </p:nvSpPr>
            <p:spPr bwMode="auto">
              <a:xfrm>
                <a:off x="1435053" y="1868957"/>
                <a:ext cx="734094" cy="461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" name="组合 103"/>
            <p:cNvGrpSpPr>
              <a:grpSpLocks/>
            </p:cNvGrpSpPr>
            <p:nvPr/>
          </p:nvGrpSpPr>
          <p:grpSpPr bwMode="auto">
            <a:xfrm>
              <a:off x="3413166" y="1439766"/>
              <a:ext cx="1646828" cy="1199134"/>
              <a:chOff x="452471" y="1430311"/>
              <a:chExt cx="1646828" cy="119913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452471" y="1431897"/>
                <a:ext cx="1646828" cy="119754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52472" y="1430311"/>
                <a:ext cx="982580" cy="1859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agent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91764" y="1753886"/>
                <a:ext cx="1297472" cy="2315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 err="1">
                    <a:latin typeface="微软雅黑" pitchFamily="34" charset="-122"/>
                    <a:ea typeface="微软雅黑" pitchFamily="34" charset="-122"/>
                  </a:rPr>
                  <a:t>Docker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1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91764" y="2261456"/>
                <a:ext cx="1297472" cy="2236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 err="1">
                    <a:latin typeface="微软雅黑" pitchFamily="34" charset="-122"/>
                    <a:ea typeface="微软雅黑" pitchFamily="34" charset="-122"/>
                  </a:rPr>
                  <a:t>Docker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n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文本框 108"/>
              <p:cNvSpPr txBox="1">
                <a:spLocks noChangeArrowheads="1"/>
              </p:cNvSpPr>
              <p:nvPr/>
            </p:nvSpPr>
            <p:spPr bwMode="auto">
              <a:xfrm>
                <a:off x="961937" y="1841684"/>
                <a:ext cx="734094" cy="461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latin typeface="微软雅黑" pitchFamily="34" charset="-122"/>
                    <a:ea typeface="微软雅黑" pitchFamily="34" charset="-122"/>
                  </a:rPr>
                  <a:t>…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" name="文本框 109"/>
            <p:cNvSpPr txBox="1">
              <a:spLocks noChangeArrowheads="1"/>
            </p:cNvSpPr>
            <p:nvPr/>
          </p:nvSpPr>
          <p:spPr bwMode="auto">
            <a:xfrm>
              <a:off x="2716690" y="1625698"/>
              <a:ext cx="696476" cy="645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3600" dirty="0"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3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258050" y="1384300"/>
            <a:ext cx="725488" cy="12080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公司资源池</a:t>
            </a:r>
          </a:p>
        </p:txBody>
      </p:sp>
      <p:sp>
        <p:nvSpPr>
          <p:cNvPr id="28" name="矩形 27"/>
          <p:cNvSpPr/>
          <p:nvPr/>
        </p:nvSpPr>
        <p:spPr>
          <a:xfrm>
            <a:off x="816370" y="1047589"/>
            <a:ext cx="3535363" cy="17367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生产环境</a:t>
            </a:r>
          </a:p>
        </p:txBody>
      </p:sp>
      <p:sp>
        <p:nvSpPr>
          <p:cNvPr id="29" name="矩形 28"/>
          <p:cNvSpPr/>
          <p:nvPr/>
        </p:nvSpPr>
        <p:spPr>
          <a:xfrm>
            <a:off x="5224463" y="1019175"/>
            <a:ext cx="3014662" cy="17367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资源</a:t>
            </a:r>
          </a:p>
        </p:txBody>
      </p:sp>
      <p:sp>
        <p:nvSpPr>
          <p:cNvPr id="30" name="左箭头 29"/>
          <p:cNvSpPr/>
          <p:nvPr/>
        </p:nvSpPr>
        <p:spPr>
          <a:xfrm>
            <a:off x="6500813" y="1768475"/>
            <a:ext cx="508000" cy="415925"/>
          </a:xfrm>
          <a:prstGeom prst="leftArrow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申请交付</a:t>
            </a:r>
          </a:p>
        </p:txBody>
      </p:sp>
      <p:sp>
        <p:nvSpPr>
          <p:cNvPr id="31" name="矩形 30"/>
          <p:cNvSpPr/>
          <p:nvPr/>
        </p:nvSpPr>
        <p:spPr>
          <a:xfrm>
            <a:off x="5364163" y="4570413"/>
            <a:ext cx="923925" cy="4429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验证系统</a:t>
            </a:r>
          </a:p>
        </p:txBody>
      </p:sp>
      <p:sp>
        <p:nvSpPr>
          <p:cNvPr id="32" name="矩形 31"/>
          <p:cNvSpPr/>
          <p:nvPr/>
        </p:nvSpPr>
        <p:spPr>
          <a:xfrm>
            <a:off x="4310063" y="5384800"/>
            <a:ext cx="923925" cy="4429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TGW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57750" y="4000500"/>
            <a:ext cx="923925" cy="442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发布系统</a:t>
            </a:r>
          </a:p>
        </p:txBody>
      </p:sp>
      <p:sp>
        <p:nvSpPr>
          <p:cNvPr id="34" name="矩形 33"/>
          <p:cNvSpPr/>
          <p:nvPr/>
        </p:nvSpPr>
        <p:spPr>
          <a:xfrm>
            <a:off x="4173538" y="3643313"/>
            <a:ext cx="2236787" cy="14303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流程系统</a:t>
            </a:r>
          </a:p>
        </p:txBody>
      </p:sp>
      <p:sp>
        <p:nvSpPr>
          <p:cNvPr id="35" name="矩形 34"/>
          <p:cNvSpPr/>
          <p:nvPr/>
        </p:nvSpPr>
        <p:spPr>
          <a:xfrm>
            <a:off x="4284663" y="4570413"/>
            <a:ext cx="922337" cy="44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预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后处理</a:t>
            </a:r>
          </a:p>
        </p:txBody>
      </p:sp>
      <p:sp>
        <p:nvSpPr>
          <p:cNvPr id="36" name="矩形 35"/>
          <p:cNvSpPr/>
          <p:nvPr/>
        </p:nvSpPr>
        <p:spPr>
          <a:xfrm>
            <a:off x="5364163" y="5370513"/>
            <a:ext cx="923925" cy="4429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LB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64163" y="5953125"/>
            <a:ext cx="923925" cy="4429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外网代理</a:t>
            </a:r>
          </a:p>
        </p:txBody>
      </p:sp>
      <p:sp>
        <p:nvSpPr>
          <p:cNvPr id="38" name="矩形 37"/>
          <p:cNvSpPr/>
          <p:nvPr/>
        </p:nvSpPr>
        <p:spPr>
          <a:xfrm>
            <a:off x="4310063" y="5953125"/>
            <a:ext cx="923925" cy="4429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CMDB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160"/>
          <p:cNvGrpSpPr>
            <a:grpSpLocks/>
          </p:cNvGrpSpPr>
          <p:nvPr/>
        </p:nvGrpSpPr>
        <p:grpSpPr bwMode="auto">
          <a:xfrm>
            <a:off x="6784975" y="3643313"/>
            <a:ext cx="1193800" cy="2654300"/>
            <a:chOff x="8195179" y="3483736"/>
            <a:chExt cx="1253652" cy="2891306"/>
          </a:xfrm>
        </p:grpSpPr>
        <p:grpSp>
          <p:nvGrpSpPr>
            <p:cNvPr id="9" name="组合 150"/>
            <p:cNvGrpSpPr>
              <a:grpSpLocks/>
            </p:cNvGrpSpPr>
            <p:nvPr/>
          </p:nvGrpSpPr>
          <p:grpSpPr bwMode="auto">
            <a:xfrm>
              <a:off x="8195179" y="3483736"/>
              <a:ext cx="1253652" cy="2891306"/>
              <a:chOff x="3817280" y="3483736"/>
              <a:chExt cx="1253652" cy="289130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817280" y="3483736"/>
                <a:ext cx="1253652" cy="2891306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插件工具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952315" y="3843420"/>
                <a:ext cx="970247" cy="4824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一键化操作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52315" y="4806612"/>
                <a:ext cx="970247" cy="48246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内核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/OS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平滑升级</a:t>
                </a: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8330214" y="5757699"/>
              <a:ext cx="970247" cy="4824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机房裁撤</a:t>
              </a:r>
            </a:p>
          </p:txBody>
        </p:sp>
      </p:grpSp>
      <p:grpSp>
        <p:nvGrpSpPr>
          <p:cNvPr id="10" name="组合 148"/>
          <p:cNvGrpSpPr>
            <a:grpSpLocks/>
          </p:cNvGrpSpPr>
          <p:nvPr/>
        </p:nvGrpSpPr>
        <p:grpSpPr bwMode="auto">
          <a:xfrm>
            <a:off x="2633663" y="3643313"/>
            <a:ext cx="1171575" cy="2654300"/>
            <a:chOff x="3799912" y="3499229"/>
            <a:chExt cx="1562547" cy="2654019"/>
          </a:xfrm>
        </p:grpSpPr>
        <p:sp>
          <p:nvSpPr>
            <p:cNvPr id="46" name="矩形 45"/>
            <p:cNvSpPr/>
            <p:nvPr/>
          </p:nvSpPr>
          <p:spPr>
            <a:xfrm>
              <a:off x="3799912" y="3499229"/>
              <a:ext cx="1562547" cy="2654019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判决系统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979879" y="3829394"/>
              <a:ext cx="1232253" cy="4428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服务选择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977763" y="5413551"/>
              <a:ext cx="1230135" cy="4428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资源选择</a:t>
              </a:r>
            </a:p>
          </p:txBody>
        </p:sp>
      </p:grpSp>
      <p:grpSp>
        <p:nvGrpSpPr>
          <p:cNvPr id="17" name="组合 158"/>
          <p:cNvGrpSpPr>
            <a:grpSpLocks/>
          </p:cNvGrpSpPr>
          <p:nvPr/>
        </p:nvGrpSpPr>
        <p:grpSpPr bwMode="auto">
          <a:xfrm>
            <a:off x="1119188" y="3638550"/>
            <a:ext cx="1135062" cy="2674938"/>
            <a:chOff x="1380209" y="3483735"/>
            <a:chExt cx="1253652" cy="2891306"/>
          </a:xfrm>
        </p:grpSpPr>
        <p:grpSp>
          <p:nvGrpSpPr>
            <p:cNvPr id="18" name="组合 71"/>
            <p:cNvGrpSpPr>
              <a:grpSpLocks/>
            </p:cNvGrpSpPr>
            <p:nvPr/>
          </p:nvGrpSpPr>
          <p:grpSpPr bwMode="auto">
            <a:xfrm>
              <a:off x="1627433" y="4281079"/>
              <a:ext cx="773232" cy="1755284"/>
              <a:chOff x="1292337" y="4858788"/>
              <a:chExt cx="773232" cy="1586470"/>
            </a:xfrm>
          </p:grpSpPr>
          <p:sp>
            <p:nvSpPr>
              <p:cNvPr id="52" name="流程图: 磁盘 51"/>
              <p:cNvSpPr/>
              <p:nvPr/>
            </p:nvSpPr>
            <p:spPr>
              <a:xfrm>
                <a:off x="1306364" y="5845067"/>
                <a:ext cx="759205" cy="600191"/>
              </a:xfrm>
              <a:prstGeom prst="flowChartMagneticDisk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CPU</a:t>
                </a:r>
              </a:p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MEM</a:t>
                </a:r>
              </a:p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ETH1</a:t>
                </a:r>
              </a:p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IO</a:t>
                </a:r>
                <a:endPara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流程图: 磁盘 52"/>
              <p:cNvSpPr/>
              <p:nvPr/>
            </p:nvSpPr>
            <p:spPr>
              <a:xfrm>
                <a:off x="1292337" y="4858788"/>
                <a:ext cx="759205" cy="600190"/>
              </a:xfrm>
              <a:prstGeom prst="flowChartMagneticDisk">
                <a:avLst/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模调数据</a:t>
                </a: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1380209" y="3483735"/>
              <a:ext cx="1253652" cy="2891306"/>
            </a:xfrm>
            <a:prstGeom prst="rect">
              <a:avLst/>
            </a:prstGeom>
            <a:noFill/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基础数据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777875" y="3254374"/>
            <a:ext cx="7461250" cy="341879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调度系统</a:t>
            </a:r>
          </a:p>
        </p:txBody>
      </p:sp>
      <p:grpSp>
        <p:nvGrpSpPr>
          <p:cNvPr id="19" name="组合 167"/>
          <p:cNvGrpSpPr>
            <a:grpSpLocks/>
          </p:cNvGrpSpPr>
          <p:nvPr/>
        </p:nvGrpSpPr>
        <p:grpSpPr bwMode="auto">
          <a:xfrm>
            <a:off x="6026150" y="2674938"/>
            <a:ext cx="425450" cy="886916"/>
            <a:chOff x="7272040" y="2651069"/>
            <a:chExt cx="567127" cy="887623"/>
          </a:xfrm>
        </p:grpSpPr>
        <p:sp>
          <p:nvSpPr>
            <p:cNvPr id="57" name="上箭头 56"/>
            <p:cNvSpPr/>
            <p:nvPr/>
          </p:nvSpPr>
          <p:spPr>
            <a:xfrm>
              <a:off x="7288969" y="2651069"/>
              <a:ext cx="533269" cy="662515"/>
            </a:xfrm>
            <a:prstGeom prst="upArrow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文本框 165"/>
            <p:cNvSpPr txBox="1"/>
            <p:nvPr/>
          </p:nvSpPr>
          <p:spPr>
            <a:xfrm>
              <a:off x="7272040" y="2768638"/>
              <a:ext cx="567127" cy="7700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自动</a:t>
              </a:r>
              <a:endParaRPr lang="en-US" altLang="zh-CN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回收</a:t>
              </a:r>
            </a:p>
          </p:txBody>
        </p:sp>
      </p:grpSp>
      <p:grpSp>
        <p:nvGrpSpPr>
          <p:cNvPr id="20" name="组合 168"/>
          <p:cNvGrpSpPr>
            <a:grpSpLocks/>
          </p:cNvGrpSpPr>
          <p:nvPr/>
        </p:nvGrpSpPr>
        <p:grpSpPr bwMode="auto">
          <a:xfrm>
            <a:off x="5424488" y="2716214"/>
            <a:ext cx="425450" cy="844053"/>
            <a:chOff x="7997310" y="2688662"/>
            <a:chExt cx="567127" cy="844679"/>
          </a:xfrm>
        </p:grpSpPr>
        <p:sp>
          <p:nvSpPr>
            <p:cNvPr id="60" name="下箭头 59"/>
            <p:cNvSpPr/>
            <p:nvPr/>
          </p:nvSpPr>
          <p:spPr>
            <a:xfrm>
              <a:off x="8014239" y="2688662"/>
              <a:ext cx="533269" cy="662478"/>
            </a:xfrm>
            <a:prstGeom prst="downArrow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文本框 166"/>
            <p:cNvSpPr txBox="1"/>
            <p:nvPr/>
          </p:nvSpPr>
          <p:spPr>
            <a:xfrm>
              <a:off x="7997310" y="2763329"/>
              <a:ext cx="567127" cy="7700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自动</a:t>
              </a:r>
              <a:endParaRPr lang="en-US" altLang="zh-CN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申领</a:t>
              </a:r>
            </a:p>
          </p:txBody>
        </p:sp>
      </p:grpSp>
      <p:grpSp>
        <p:nvGrpSpPr>
          <p:cNvPr id="21" name="组合 171"/>
          <p:cNvGrpSpPr>
            <a:grpSpLocks/>
          </p:cNvGrpSpPr>
          <p:nvPr/>
        </p:nvGrpSpPr>
        <p:grpSpPr bwMode="auto">
          <a:xfrm>
            <a:off x="1487488" y="2736851"/>
            <a:ext cx="425450" cy="844054"/>
            <a:chOff x="7997310" y="2688662"/>
            <a:chExt cx="567127" cy="844680"/>
          </a:xfrm>
        </p:grpSpPr>
        <p:sp>
          <p:nvSpPr>
            <p:cNvPr id="63" name="下箭头 62"/>
            <p:cNvSpPr/>
            <p:nvPr/>
          </p:nvSpPr>
          <p:spPr>
            <a:xfrm>
              <a:off x="8014239" y="2688662"/>
              <a:ext cx="533269" cy="662479"/>
            </a:xfrm>
            <a:prstGeom prst="downArrow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文本框 173"/>
            <p:cNvSpPr txBox="1"/>
            <p:nvPr/>
          </p:nvSpPr>
          <p:spPr>
            <a:xfrm>
              <a:off x="7997310" y="2763330"/>
              <a:ext cx="567127" cy="7700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数据上报</a:t>
              </a:r>
              <a:endParaRPr lang="en-US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5" name="右箭头 64"/>
          <p:cNvSpPr/>
          <p:nvPr/>
        </p:nvSpPr>
        <p:spPr>
          <a:xfrm>
            <a:off x="2214563" y="4429125"/>
            <a:ext cx="450850" cy="393700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被动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触发</a:t>
            </a:r>
          </a:p>
        </p:txBody>
      </p:sp>
      <p:sp>
        <p:nvSpPr>
          <p:cNvPr id="66" name="右箭头 65"/>
          <p:cNvSpPr/>
          <p:nvPr/>
        </p:nvSpPr>
        <p:spPr>
          <a:xfrm>
            <a:off x="3783013" y="4187825"/>
            <a:ext cx="450850" cy="393700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流程操作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左箭头 66"/>
          <p:cNvSpPr/>
          <p:nvPr/>
        </p:nvSpPr>
        <p:spPr>
          <a:xfrm>
            <a:off x="6342063" y="4184650"/>
            <a:ext cx="592137" cy="488950"/>
          </a:xfrm>
          <a:prstGeom prst="lef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自动化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运维</a:t>
            </a:r>
          </a:p>
        </p:txBody>
      </p:sp>
      <p:grpSp>
        <p:nvGrpSpPr>
          <p:cNvPr id="39" name="组合 178"/>
          <p:cNvGrpSpPr>
            <a:grpSpLocks/>
          </p:cNvGrpSpPr>
          <p:nvPr/>
        </p:nvGrpSpPr>
        <p:grpSpPr bwMode="auto">
          <a:xfrm>
            <a:off x="2998788" y="2700338"/>
            <a:ext cx="425450" cy="886916"/>
            <a:chOff x="7272040" y="2651069"/>
            <a:chExt cx="567127" cy="887623"/>
          </a:xfrm>
        </p:grpSpPr>
        <p:sp>
          <p:nvSpPr>
            <p:cNvPr id="69" name="上箭头 68"/>
            <p:cNvSpPr/>
            <p:nvPr/>
          </p:nvSpPr>
          <p:spPr>
            <a:xfrm>
              <a:off x="7288969" y="2651069"/>
              <a:ext cx="533269" cy="662515"/>
            </a:xfrm>
            <a:prstGeom prst="upArrow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180"/>
            <p:cNvSpPr txBox="1"/>
            <p:nvPr/>
          </p:nvSpPr>
          <p:spPr>
            <a:xfrm>
              <a:off x="7272040" y="2768638"/>
              <a:ext cx="567127" cy="7700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自动</a:t>
              </a:r>
              <a:endParaRPr lang="en-US" altLang="zh-CN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调度</a:t>
              </a:r>
            </a:p>
          </p:txBody>
        </p:sp>
      </p:grpSp>
      <p:sp>
        <p:nvSpPr>
          <p:cNvPr id="71" name="矩形 70"/>
          <p:cNvSpPr/>
          <p:nvPr/>
        </p:nvSpPr>
        <p:spPr>
          <a:xfrm>
            <a:off x="2768600" y="4786313"/>
            <a:ext cx="923925" cy="442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调度选择</a:t>
            </a:r>
          </a:p>
        </p:txBody>
      </p:sp>
      <p:sp>
        <p:nvSpPr>
          <p:cNvPr id="72" name="左箭头 71"/>
          <p:cNvSpPr/>
          <p:nvPr/>
        </p:nvSpPr>
        <p:spPr>
          <a:xfrm>
            <a:off x="2143125" y="5357813"/>
            <a:ext cx="508000" cy="415925"/>
          </a:xfrm>
          <a:prstGeom prst="leftArrow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主动巡检</a:t>
            </a:r>
          </a:p>
        </p:txBody>
      </p:sp>
      <p:sp>
        <p:nvSpPr>
          <p:cNvPr id="73" name="矩形 72"/>
          <p:cNvSpPr/>
          <p:nvPr/>
        </p:nvSpPr>
        <p:spPr>
          <a:xfrm>
            <a:off x="4173538" y="5253038"/>
            <a:ext cx="2236787" cy="126365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组合 79"/>
          <p:cNvGrpSpPr>
            <a:grpSpLocks/>
          </p:cNvGrpSpPr>
          <p:nvPr/>
        </p:nvGrpSpPr>
        <p:grpSpPr bwMode="auto">
          <a:xfrm>
            <a:off x="4543425" y="4786313"/>
            <a:ext cx="425450" cy="769441"/>
            <a:chOff x="7997310" y="2503035"/>
            <a:chExt cx="567127" cy="1045266"/>
          </a:xfrm>
        </p:grpSpPr>
        <p:sp>
          <p:nvSpPr>
            <p:cNvPr id="75" name="下箭头 74"/>
            <p:cNvSpPr/>
            <p:nvPr/>
          </p:nvSpPr>
          <p:spPr>
            <a:xfrm>
              <a:off x="8014239" y="2688501"/>
              <a:ext cx="533269" cy="662069"/>
            </a:xfrm>
            <a:prstGeom prst="downArrow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文本框 81"/>
            <p:cNvSpPr txBox="1"/>
            <p:nvPr/>
          </p:nvSpPr>
          <p:spPr>
            <a:xfrm>
              <a:off x="7997310" y="2503035"/>
              <a:ext cx="567127" cy="10452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外部</a:t>
              </a:r>
              <a:endParaRPr lang="en-US" altLang="zh-CN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386241" y="4756449"/>
            <a:ext cx="6376432" cy="1584339"/>
            <a:chOff x="2960729" y="1069503"/>
            <a:chExt cx="6270543" cy="3638560"/>
          </a:xfrm>
        </p:grpSpPr>
        <p:sp>
          <p:nvSpPr>
            <p:cNvPr id="24" name="矩形 23"/>
            <p:cNvSpPr/>
            <p:nvPr/>
          </p:nvSpPr>
          <p:spPr>
            <a:xfrm>
              <a:off x="2960729" y="1075534"/>
              <a:ext cx="6270543" cy="363252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294177" y="1069503"/>
              <a:ext cx="5603647" cy="174457"/>
              <a:chOff x="3277155" y="1287216"/>
              <a:chExt cx="5603647" cy="17445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277155" y="1287216"/>
                <a:ext cx="1350961" cy="174457"/>
                <a:chOff x="3277155" y="1287216"/>
                <a:chExt cx="1350961" cy="174457"/>
              </a:xfrm>
            </p:grpSpPr>
            <p:sp>
              <p:nvSpPr>
                <p:cNvPr id="37" name="任意多边形 10"/>
                <p:cNvSpPr/>
                <p:nvPr/>
              </p:nvSpPr>
              <p:spPr>
                <a:xfrm flipV="1">
                  <a:off x="3897517" y="1291485"/>
                  <a:ext cx="107223" cy="170188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 xmlns="">
                        <a14:imgLayer r:embed="rId4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7529841" y="1287216"/>
                <a:ext cx="1350961" cy="174457"/>
                <a:chOff x="3277155" y="1287216"/>
                <a:chExt cx="1350961" cy="174457"/>
              </a:xfrm>
            </p:grpSpPr>
            <p:sp>
              <p:nvSpPr>
                <p:cNvPr id="32" name="任意多边形 23"/>
                <p:cNvSpPr/>
                <p:nvPr/>
              </p:nvSpPr>
              <p:spPr>
                <a:xfrm flipV="1">
                  <a:off x="3897517" y="1291485"/>
                  <a:ext cx="107223" cy="170188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 xmlns="">
                        <a14:imgLayer r:embed="rId4">
                          <a14:imgEffect>
                            <a14:saturation sat="66000"/>
                          </a14:imgEffect>
                        </a14:imgLayer>
                      </a14:imgProps>
                    </a:ext>
                  </a:extLst>
                </a:blip>
                <a:srcRect t="76775"/>
                <a:stretch/>
              </p:blipFill>
              <p:spPr>
                <a:xfrm>
                  <a:off x="3277155" y="1287216"/>
                  <a:ext cx="1350961" cy="1135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矩形 1"/>
          <p:cNvSpPr/>
          <p:nvPr/>
        </p:nvSpPr>
        <p:spPr>
          <a:xfrm>
            <a:off x="0" y="1481969"/>
            <a:ext cx="9144000" cy="3282683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4183" y="270447"/>
            <a:ext cx="7663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自动调度效果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77" name="文本框 26"/>
          <p:cNvSpPr txBox="1">
            <a:spLocks noChangeArrowheads="1"/>
          </p:cNvSpPr>
          <p:nvPr/>
        </p:nvSpPr>
        <p:spPr bwMode="auto">
          <a:xfrm>
            <a:off x="838749" y="1690739"/>
            <a:ext cx="45180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每月机器故障流程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160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327" y="2154097"/>
            <a:ext cx="4366673" cy="235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文本框 26"/>
          <p:cNvSpPr txBox="1">
            <a:spLocks noChangeArrowheads="1"/>
          </p:cNvSpPr>
          <p:nvPr/>
        </p:nvSpPr>
        <p:spPr bwMode="auto">
          <a:xfrm>
            <a:off x="5299519" y="1698770"/>
            <a:ext cx="4248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每月自动调度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1600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次</a:t>
            </a:r>
          </a:p>
        </p:txBody>
      </p:sp>
      <p:pic>
        <p:nvPicPr>
          <p:cNvPr id="80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0274" y="2134052"/>
            <a:ext cx="4268900" cy="237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矩形 80"/>
          <p:cNvSpPr/>
          <p:nvPr/>
        </p:nvSpPr>
        <p:spPr>
          <a:xfrm>
            <a:off x="1817335" y="4725753"/>
            <a:ext cx="8120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endParaRPr lang="en-US" altLang="zh-CN" sz="24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1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2072547" y="5266049"/>
            <a:ext cx="33618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平均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分钟完成自动调度</a:t>
            </a:r>
          </a:p>
        </p:txBody>
      </p:sp>
      <p:sp>
        <p:nvSpPr>
          <p:cNvPr id="5" name="矩形 4"/>
          <p:cNvSpPr/>
          <p:nvPr/>
        </p:nvSpPr>
        <p:spPr>
          <a:xfrm>
            <a:off x="2095930" y="5604877"/>
            <a:ext cx="2848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平均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分钟发现故障</a:t>
            </a:r>
          </a:p>
        </p:txBody>
      </p:sp>
      <p:sp>
        <p:nvSpPr>
          <p:cNvPr id="6" name="矩形 5"/>
          <p:cNvSpPr/>
          <p:nvPr/>
        </p:nvSpPr>
        <p:spPr>
          <a:xfrm>
            <a:off x="2094183" y="48962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CPU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日均利用率从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20%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提升至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25%</a:t>
            </a:r>
          </a:p>
        </p:txBody>
      </p:sp>
      <p:sp>
        <p:nvSpPr>
          <p:cNvPr id="58" name="Oval 42"/>
          <p:cNvSpPr>
            <a:spLocks noChangeArrowheads="1"/>
          </p:cNvSpPr>
          <p:nvPr/>
        </p:nvSpPr>
        <p:spPr bwMode="auto">
          <a:xfrm>
            <a:off x="2251187" y="5032712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9" name="Oval 42"/>
          <p:cNvSpPr>
            <a:spLocks noChangeArrowheads="1"/>
          </p:cNvSpPr>
          <p:nvPr/>
        </p:nvSpPr>
        <p:spPr bwMode="auto">
          <a:xfrm>
            <a:off x="2256421" y="5362718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0" name="Oval 42"/>
          <p:cNvSpPr>
            <a:spLocks noChangeArrowheads="1"/>
          </p:cNvSpPr>
          <p:nvPr/>
        </p:nvSpPr>
        <p:spPr bwMode="auto">
          <a:xfrm>
            <a:off x="2242773" y="5731214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73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4183" y="270447"/>
            <a:ext cx="7663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应用级透明的框架设计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817335" y="4725753"/>
            <a:ext cx="8120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endParaRPr lang="en-US" altLang="zh-CN" sz="24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grpSp>
        <p:nvGrpSpPr>
          <p:cNvPr id="21" name="组合 9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2" name="组合 10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1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1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6" name="TextBox 55"/>
          <p:cNvSpPr txBox="1"/>
          <p:nvPr/>
        </p:nvSpPr>
        <p:spPr>
          <a:xfrm>
            <a:off x="1505960" y="271573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应用级透明的框架设计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使业务快速实现微服务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73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3998802" y="5124755"/>
            <a:ext cx="5423050" cy="1160874"/>
            <a:chOff x="4995557" y="1485649"/>
            <a:chExt cx="5422343" cy="1161143"/>
          </a:xfrm>
        </p:grpSpPr>
        <p:sp>
          <p:nvSpPr>
            <p:cNvPr id="83" name="任意多边形 58"/>
            <p:cNvSpPr>
              <a:spLocks/>
            </p:cNvSpPr>
            <p:nvPr/>
          </p:nvSpPr>
          <p:spPr bwMode="auto">
            <a:xfrm>
              <a:off x="5982491" y="1643364"/>
              <a:ext cx="3772356" cy="886816"/>
            </a:xfrm>
            <a:custGeom>
              <a:avLst/>
              <a:gdLst>
                <a:gd name="connsiteX0" fmla="*/ 796 w 4546918"/>
                <a:gd name="connsiteY0" fmla="*/ 0 h 886816"/>
                <a:gd name="connsiteX1" fmla="*/ 1987487 w 4546918"/>
                <a:gd name="connsiteY1" fmla="*/ 0 h 886816"/>
                <a:gd name="connsiteX2" fmla="*/ 2238061 w 4546918"/>
                <a:gd name="connsiteY2" fmla="*/ 0 h 886816"/>
                <a:gd name="connsiteX3" fmla="*/ 4224752 w 4546918"/>
                <a:gd name="connsiteY3" fmla="*/ 0 h 886816"/>
                <a:gd name="connsiteX4" fmla="*/ 4546918 w 4546918"/>
                <a:gd name="connsiteY4" fmla="*/ 443408 h 886816"/>
                <a:gd name="connsiteX5" fmla="*/ 4224752 w 4546918"/>
                <a:gd name="connsiteY5" fmla="*/ 886816 h 886816"/>
                <a:gd name="connsiteX6" fmla="*/ 2238061 w 4546918"/>
                <a:gd name="connsiteY6" fmla="*/ 886816 h 886816"/>
                <a:gd name="connsiteX7" fmla="*/ 1969589 w 4546918"/>
                <a:gd name="connsiteY7" fmla="*/ 886816 h 886816"/>
                <a:gd name="connsiteX8" fmla="*/ 332606 w 4546918"/>
                <a:gd name="connsiteY8" fmla="*/ 886816 h 886816"/>
                <a:gd name="connsiteX9" fmla="*/ 0 w 4546918"/>
                <a:gd name="connsiteY9" fmla="*/ 886816 h 886816"/>
                <a:gd name="connsiteX10" fmla="*/ 75528 w 4546918"/>
                <a:gd name="connsiteY10" fmla="*/ 795275 h 886816"/>
                <a:gd name="connsiteX11" fmla="*/ 77419 w 4546918"/>
                <a:gd name="connsiteY11" fmla="*/ 791790 h 886816"/>
                <a:gd name="connsiteX12" fmla="*/ 90287 w 4546918"/>
                <a:gd name="connsiteY12" fmla="*/ 775964 h 886816"/>
                <a:gd name="connsiteX13" fmla="*/ 197676 w 4546918"/>
                <a:gd name="connsiteY13" fmla="*/ 443408 h 886816"/>
                <a:gd name="connsiteX14" fmla="*/ 796 w 4546918"/>
                <a:gd name="connsiteY14" fmla="*/ 0 h 88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46918" h="886816">
                  <a:moveTo>
                    <a:pt x="796" y="0"/>
                  </a:moveTo>
                  <a:cubicBezTo>
                    <a:pt x="796" y="0"/>
                    <a:pt x="796" y="0"/>
                    <a:pt x="1987487" y="0"/>
                  </a:cubicBezTo>
                  <a:cubicBezTo>
                    <a:pt x="1987487" y="0"/>
                    <a:pt x="1987487" y="0"/>
                    <a:pt x="2238061" y="0"/>
                  </a:cubicBezTo>
                  <a:cubicBezTo>
                    <a:pt x="2238061" y="0"/>
                    <a:pt x="2238061" y="0"/>
                    <a:pt x="4224752" y="0"/>
                  </a:cubicBezTo>
                  <a:cubicBezTo>
                    <a:pt x="4403733" y="0"/>
                    <a:pt x="4546918" y="190032"/>
                    <a:pt x="4546918" y="443408"/>
                  </a:cubicBezTo>
                  <a:cubicBezTo>
                    <a:pt x="4546918" y="675669"/>
                    <a:pt x="4403733" y="886816"/>
                    <a:pt x="4224752" y="886816"/>
                  </a:cubicBezTo>
                  <a:cubicBezTo>
                    <a:pt x="4224752" y="886816"/>
                    <a:pt x="4224752" y="886816"/>
                    <a:pt x="2238061" y="886816"/>
                  </a:cubicBezTo>
                  <a:cubicBezTo>
                    <a:pt x="2238061" y="886816"/>
                    <a:pt x="2238061" y="886816"/>
                    <a:pt x="1969589" y="886816"/>
                  </a:cubicBezTo>
                  <a:cubicBezTo>
                    <a:pt x="1969589" y="886816"/>
                    <a:pt x="1969589" y="886816"/>
                    <a:pt x="332606" y="886816"/>
                  </a:cubicBezTo>
                  <a:lnTo>
                    <a:pt x="0" y="886816"/>
                  </a:lnTo>
                  <a:lnTo>
                    <a:pt x="75528" y="795275"/>
                  </a:lnTo>
                  <a:lnTo>
                    <a:pt x="77419" y="791790"/>
                  </a:lnTo>
                  <a:lnTo>
                    <a:pt x="90287" y="775964"/>
                  </a:lnTo>
                  <a:cubicBezTo>
                    <a:pt x="143981" y="702063"/>
                    <a:pt x="197676" y="591211"/>
                    <a:pt x="197676" y="443408"/>
                  </a:cubicBezTo>
                  <a:cubicBezTo>
                    <a:pt x="197676" y="168917"/>
                    <a:pt x="796" y="0"/>
                    <a:pt x="79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431800" dist="127000" dir="13500000">
                <a:schemeClr val="tx2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995557" y="1485649"/>
              <a:ext cx="5422343" cy="1161143"/>
              <a:chOff x="4995557" y="1485649"/>
              <a:chExt cx="5422343" cy="1161143"/>
            </a:xfrm>
          </p:grpSpPr>
          <p:sp>
            <p:nvSpPr>
              <p:cNvPr id="85" name="任意多边形 59"/>
              <p:cNvSpPr>
                <a:spLocks/>
              </p:cNvSpPr>
              <p:nvPr/>
            </p:nvSpPr>
            <p:spPr bwMode="auto">
              <a:xfrm>
                <a:off x="4995557" y="1485649"/>
                <a:ext cx="4905133" cy="1161143"/>
              </a:xfrm>
              <a:custGeom>
                <a:avLst/>
                <a:gdLst>
                  <a:gd name="connsiteX0" fmla="*/ 77654 w 4905133"/>
                  <a:gd name="connsiteY0" fmla="*/ 0 h 1161143"/>
                  <a:gd name="connsiteX1" fmla="*/ 123900 w 4905133"/>
                  <a:gd name="connsiteY1" fmla="*/ 0 h 1161143"/>
                  <a:gd name="connsiteX2" fmla="*/ 1891845 w 4905133"/>
                  <a:gd name="connsiteY2" fmla="*/ 0 h 1161143"/>
                  <a:gd name="connsiteX3" fmla="*/ 2186852 w 4905133"/>
                  <a:gd name="connsiteY3" fmla="*/ 0 h 1161143"/>
                  <a:gd name="connsiteX4" fmla="*/ 4525838 w 4905133"/>
                  <a:gd name="connsiteY4" fmla="*/ 0 h 1161143"/>
                  <a:gd name="connsiteX5" fmla="*/ 4905133 w 4905133"/>
                  <a:gd name="connsiteY5" fmla="*/ 580572 h 1161143"/>
                  <a:gd name="connsiteX6" fmla="*/ 4525838 w 4905133"/>
                  <a:gd name="connsiteY6" fmla="*/ 1161143 h 1161143"/>
                  <a:gd name="connsiteX7" fmla="*/ 2186852 w 4905133"/>
                  <a:gd name="connsiteY7" fmla="*/ 1161143 h 1161143"/>
                  <a:gd name="connsiteX8" fmla="*/ 1870773 w 4905133"/>
                  <a:gd name="connsiteY8" fmla="*/ 1161143 h 1161143"/>
                  <a:gd name="connsiteX9" fmla="*/ 303835 w 4905133"/>
                  <a:gd name="connsiteY9" fmla="*/ 1161143 h 1161143"/>
                  <a:gd name="connsiteX10" fmla="*/ 0 w 4905133"/>
                  <a:gd name="connsiteY10" fmla="*/ 1161143 h 1161143"/>
                  <a:gd name="connsiteX11" fmla="*/ 0 w 4905133"/>
                  <a:gd name="connsiteY11" fmla="*/ 1131131 h 1161143"/>
                  <a:gd name="connsiteX12" fmla="*/ 15849 w 4905133"/>
                  <a:gd name="connsiteY12" fmla="*/ 1126211 h 1161143"/>
                  <a:gd name="connsiteX13" fmla="*/ 122750 w 4905133"/>
                  <a:gd name="connsiteY13" fmla="*/ 1068187 h 1161143"/>
                  <a:gd name="connsiteX14" fmla="*/ 176330 w 4905133"/>
                  <a:gd name="connsiteY14" fmla="*/ 1023979 h 1161143"/>
                  <a:gd name="connsiteX15" fmla="*/ 319643 w 4905133"/>
                  <a:gd name="connsiteY15" fmla="*/ 1023979 h 1161143"/>
                  <a:gd name="connsiteX16" fmla="*/ 2041682 w 4905133"/>
                  <a:gd name="connsiteY16" fmla="*/ 1023979 h 1161143"/>
                  <a:gd name="connsiteX17" fmla="*/ 2324103 w 4905133"/>
                  <a:gd name="connsiteY17" fmla="*/ 1023979 h 1161143"/>
                  <a:gd name="connsiteX18" fmla="*/ 4414020 w 4905133"/>
                  <a:gd name="connsiteY18" fmla="*/ 1023979 h 1161143"/>
                  <a:gd name="connsiteX19" fmla="*/ 4752925 w 4905133"/>
                  <a:gd name="connsiteY19" fmla="*/ 580571 h 1161143"/>
                  <a:gd name="connsiteX20" fmla="*/ 4414020 w 4905133"/>
                  <a:gd name="connsiteY20" fmla="*/ 137163 h 1161143"/>
                  <a:gd name="connsiteX21" fmla="*/ 2324103 w 4905133"/>
                  <a:gd name="connsiteY21" fmla="*/ 137163 h 1161143"/>
                  <a:gd name="connsiteX22" fmla="*/ 2060510 w 4905133"/>
                  <a:gd name="connsiteY22" fmla="*/ 137163 h 1161143"/>
                  <a:gd name="connsiteX23" fmla="*/ 283940 w 4905133"/>
                  <a:gd name="connsiteY23" fmla="*/ 137163 h 1161143"/>
                  <a:gd name="connsiteX24" fmla="*/ 245459 w 4905133"/>
                  <a:gd name="connsiteY24" fmla="*/ 137163 h 1161143"/>
                  <a:gd name="connsiteX25" fmla="*/ 215890 w 4905133"/>
                  <a:gd name="connsiteY25" fmla="*/ 101325 h 1161143"/>
                  <a:gd name="connsiteX26" fmla="*/ 122750 w 4905133"/>
                  <a:gd name="connsiteY26" fmla="*/ 24478 h 116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05133" h="1161143">
                    <a:moveTo>
                      <a:pt x="77654" y="0"/>
                    </a:moveTo>
                    <a:lnTo>
                      <a:pt x="123900" y="0"/>
                    </a:lnTo>
                    <a:cubicBezTo>
                      <a:pt x="466525" y="0"/>
                      <a:pt x="1014725" y="0"/>
                      <a:pt x="1891845" y="0"/>
                    </a:cubicBezTo>
                    <a:cubicBezTo>
                      <a:pt x="1891845" y="0"/>
                      <a:pt x="1891845" y="0"/>
                      <a:pt x="2186852" y="0"/>
                    </a:cubicBezTo>
                    <a:cubicBezTo>
                      <a:pt x="2186852" y="0"/>
                      <a:pt x="2186852" y="0"/>
                      <a:pt x="4525838" y="0"/>
                    </a:cubicBezTo>
                    <a:cubicBezTo>
                      <a:pt x="4736558" y="0"/>
                      <a:pt x="4905133" y="248816"/>
                      <a:pt x="4905133" y="580572"/>
                    </a:cubicBezTo>
                    <a:cubicBezTo>
                      <a:pt x="4905133" y="884681"/>
                      <a:pt x="4736558" y="1161143"/>
                      <a:pt x="4525838" y="1161143"/>
                    </a:cubicBezTo>
                    <a:cubicBezTo>
                      <a:pt x="4525838" y="1161143"/>
                      <a:pt x="4525838" y="1161143"/>
                      <a:pt x="2186852" y="1161143"/>
                    </a:cubicBezTo>
                    <a:cubicBezTo>
                      <a:pt x="2186852" y="1161143"/>
                      <a:pt x="2186852" y="1161143"/>
                      <a:pt x="1870773" y="1161143"/>
                    </a:cubicBezTo>
                    <a:cubicBezTo>
                      <a:pt x="1870773" y="1161143"/>
                      <a:pt x="1870773" y="1161143"/>
                      <a:pt x="303835" y="1161143"/>
                    </a:cubicBezTo>
                    <a:lnTo>
                      <a:pt x="0" y="1161143"/>
                    </a:lnTo>
                    <a:lnTo>
                      <a:pt x="0" y="1131131"/>
                    </a:lnTo>
                    <a:lnTo>
                      <a:pt x="15849" y="1126211"/>
                    </a:lnTo>
                    <a:cubicBezTo>
                      <a:pt x="53495" y="1110288"/>
                      <a:pt x="89270" y="1090806"/>
                      <a:pt x="122750" y="1068187"/>
                    </a:cubicBezTo>
                    <a:lnTo>
                      <a:pt x="176330" y="1023979"/>
                    </a:lnTo>
                    <a:lnTo>
                      <a:pt x="319643" y="1023979"/>
                    </a:lnTo>
                    <a:cubicBezTo>
                      <a:pt x="2041682" y="1023979"/>
                      <a:pt x="2041682" y="1023979"/>
                      <a:pt x="2041682" y="1023979"/>
                    </a:cubicBezTo>
                    <a:cubicBezTo>
                      <a:pt x="2324103" y="1023979"/>
                      <a:pt x="2324103" y="1023979"/>
                      <a:pt x="2324103" y="1023979"/>
                    </a:cubicBezTo>
                    <a:cubicBezTo>
                      <a:pt x="4414020" y="1023979"/>
                      <a:pt x="4414020" y="1023979"/>
                      <a:pt x="4414020" y="1023979"/>
                    </a:cubicBezTo>
                    <a:cubicBezTo>
                      <a:pt x="4602300" y="1023979"/>
                      <a:pt x="4752925" y="812832"/>
                      <a:pt x="4752925" y="580571"/>
                    </a:cubicBezTo>
                    <a:cubicBezTo>
                      <a:pt x="4752925" y="327195"/>
                      <a:pt x="4602300" y="137163"/>
                      <a:pt x="4414020" y="137163"/>
                    </a:cubicBezTo>
                    <a:cubicBezTo>
                      <a:pt x="2324103" y="137163"/>
                      <a:pt x="2324103" y="137163"/>
                      <a:pt x="2324103" y="137163"/>
                    </a:cubicBezTo>
                    <a:cubicBezTo>
                      <a:pt x="2060510" y="137163"/>
                      <a:pt x="2060510" y="137163"/>
                      <a:pt x="2060510" y="137163"/>
                    </a:cubicBezTo>
                    <a:cubicBezTo>
                      <a:pt x="1080861" y="137163"/>
                      <a:pt x="560423" y="137163"/>
                      <a:pt x="283940" y="137163"/>
                    </a:cubicBezTo>
                    <a:lnTo>
                      <a:pt x="245459" y="137163"/>
                    </a:lnTo>
                    <a:lnTo>
                      <a:pt x="215890" y="101325"/>
                    </a:lnTo>
                    <a:cubicBezTo>
                      <a:pt x="187419" y="72853"/>
                      <a:pt x="156231" y="47097"/>
                      <a:pt x="122750" y="244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CECEC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文本框 113"/>
              <p:cNvSpPr txBox="1"/>
              <p:nvPr/>
            </p:nvSpPr>
            <p:spPr>
              <a:xfrm>
                <a:off x="6642324" y="1695639"/>
                <a:ext cx="3775576" cy="296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4027209" y="3985361"/>
            <a:ext cx="5423050" cy="1160874"/>
            <a:chOff x="4995557" y="1485649"/>
            <a:chExt cx="5422343" cy="1161143"/>
          </a:xfrm>
        </p:grpSpPr>
        <p:sp>
          <p:nvSpPr>
            <p:cNvPr id="78" name="任意多边形 58"/>
            <p:cNvSpPr>
              <a:spLocks/>
            </p:cNvSpPr>
            <p:nvPr/>
          </p:nvSpPr>
          <p:spPr bwMode="auto">
            <a:xfrm>
              <a:off x="5982491" y="1643364"/>
              <a:ext cx="3772356" cy="886816"/>
            </a:xfrm>
            <a:custGeom>
              <a:avLst/>
              <a:gdLst>
                <a:gd name="connsiteX0" fmla="*/ 796 w 4546918"/>
                <a:gd name="connsiteY0" fmla="*/ 0 h 886816"/>
                <a:gd name="connsiteX1" fmla="*/ 1987487 w 4546918"/>
                <a:gd name="connsiteY1" fmla="*/ 0 h 886816"/>
                <a:gd name="connsiteX2" fmla="*/ 2238061 w 4546918"/>
                <a:gd name="connsiteY2" fmla="*/ 0 h 886816"/>
                <a:gd name="connsiteX3" fmla="*/ 4224752 w 4546918"/>
                <a:gd name="connsiteY3" fmla="*/ 0 h 886816"/>
                <a:gd name="connsiteX4" fmla="*/ 4546918 w 4546918"/>
                <a:gd name="connsiteY4" fmla="*/ 443408 h 886816"/>
                <a:gd name="connsiteX5" fmla="*/ 4224752 w 4546918"/>
                <a:gd name="connsiteY5" fmla="*/ 886816 h 886816"/>
                <a:gd name="connsiteX6" fmla="*/ 2238061 w 4546918"/>
                <a:gd name="connsiteY6" fmla="*/ 886816 h 886816"/>
                <a:gd name="connsiteX7" fmla="*/ 1969589 w 4546918"/>
                <a:gd name="connsiteY7" fmla="*/ 886816 h 886816"/>
                <a:gd name="connsiteX8" fmla="*/ 332606 w 4546918"/>
                <a:gd name="connsiteY8" fmla="*/ 886816 h 886816"/>
                <a:gd name="connsiteX9" fmla="*/ 0 w 4546918"/>
                <a:gd name="connsiteY9" fmla="*/ 886816 h 886816"/>
                <a:gd name="connsiteX10" fmla="*/ 75528 w 4546918"/>
                <a:gd name="connsiteY10" fmla="*/ 795275 h 886816"/>
                <a:gd name="connsiteX11" fmla="*/ 77419 w 4546918"/>
                <a:gd name="connsiteY11" fmla="*/ 791790 h 886816"/>
                <a:gd name="connsiteX12" fmla="*/ 90287 w 4546918"/>
                <a:gd name="connsiteY12" fmla="*/ 775964 h 886816"/>
                <a:gd name="connsiteX13" fmla="*/ 197676 w 4546918"/>
                <a:gd name="connsiteY13" fmla="*/ 443408 h 886816"/>
                <a:gd name="connsiteX14" fmla="*/ 796 w 4546918"/>
                <a:gd name="connsiteY14" fmla="*/ 0 h 88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46918" h="886816">
                  <a:moveTo>
                    <a:pt x="796" y="0"/>
                  </a:moveTo>
                  <a:cubicBezTo>
                    <a:pt x="796" y="0"/>
                    <a:pt x="796" y="0"/>
                    <a:pt x="1987487" y="0"/>
                  </a:cubicBezTo>
                  <a:cubicBezTo>
                    <a:pt x="1987487" y="0"/>
                    <a:pt x="1987487" y="0"/>
                    <a:pt x="2238061" y="0"/>
                  </a:cubicBezTo>
                  <a:cubicBezTo>
                    <a:pt x="2238061" y="0"/>
                    <a:pt x="2238061" y="0"/>
                    <a:pt x="4224752" y="0"/>
                  </a:cubicBezTo>
                  <a:cubicBezTo>
                    <a:pt x="4403733" y="0"/>
                    <a:pt x="4546918" y="190032"/>
                    <a:pt x="4546918" y="443408"/>
                  </a:cubicBezTo>
                  <a:cubicBezTo>
                    <a:pt x="4546918" y="675669"/>
                    <a:pt x="4403733" y="886816"/>
                    <a:pt x="4224752" y="886816"/>
                  </a:cubicBezTo>
                  <a:cubicBezTo>
                    <a:pt x="4224752" y="886816"/>
                    <a:pt x="4224752" y="886816"/>
                    <a:pt x="2238061" y="886816"/>
                  </a:cubicBezTo>
                  <a:cubicBezTo>
                    <a:pt x="2238061" y="886816"/>
                    <a:pt x="2238061" y="886816"/>
                    <a:pt x="1969589" y="886816"/>
                  </a:cubicBezTo>
                  <a:cubicBezTo>
                    <a:pt x="1969589" y="886816"/>
                    <a:pt x="1969589" y="886816"/>
                    <a:pt x="332606" y="886816"/>
                  </a:cubicBezTo>
                  <a:lnTo>
                    <a:pt x="0" y="886816"/>
                  </a:lnTo>
                  <a:lnTo>
                    <a:pt x="75528" y="795275"/>
                  </a:lnTo>
                  <a:lnTo>
                    <a:pt x="77419" y="791790"/>
                  </a:lnTo>
                  <a:lnTo>
                    <a:pt x="90287" y="775964"/>
                  </a:lnTo>
                  <a:cubicBezTo>
                    <a:pt x="143981" y="702063"/>
                    <a:pt x="197676" y="591211"/>
                    <a:pt x="197676" y="443408"/>
                  </a:cubicBezTo>
                  <a:cubicBezTo>
                    <a:pt x="197676" y="168917"/>
                    <a:pt x="796" y="0"/>
                    <a:pt x="79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431800" dist="127000" dir="13500000">
                <a:schemeClr val="tx2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995557" y="1485649"/>
              <a:ext cx="5422343" cy="1161143"/>
              <a:chOff x="4995557" y="1485649"/>
              <a:chExt cx="5422343" cy="1161143"/>
            </a:xfrm>
          </p:grpSpPr>
          <p:sp>
            <p:nvSpPr>
              <p:cNvPr id="80" name="任意多边形 59"/>
              <p:cNvSpPr>
                <a:spLocks/>
              </p:cNvSpPr>
              <p:nvPr/>
            </p:nvSpPr>
            <p:spPr bwMode="auto">
              <a:xfrm>
                <a:off x="4995557" y="1485649"/>
                <a:ext cx="4905133" cy="1161143"/>
              </a:xfrm>
              <a:custGeom>
                <a:avLst/>
                <a:gdLst>
                  <a:gd name="connsiteX0" fmla="*/ 77654 w 4905133"/>
                  <a:gd name="connsiteY0" fmla="*/ 0 h 1161143"/>
                  <a:gd name="connsiteX1" fmla="*/ 123900 w 4905133"/>
                  <a:gd name="connsiteY1" fmla="*/ 0 h 1161143"/>
                  <a:gd name="connsiteX2" fmla="*/ 1891845 w 4905133"/>
                  <a:gd name="connsiteY2" fmla="*/ 0 h 1161143"/>
                  <a:gd name="connsiteX3" fmla="*/ 2186852 w 4905133"/>
                  <a:gd name="connsiteY3" fmla="*/ 0 h 1161143"/>
                  <a:gd name="connsiteX4" fmla="*/ 4525838 w 4905133"/>
                  <a:gd name="connsiteY4" fmla="*/ 0 h 1161143"/>
                  <a:gd name="connsiteX5" fmla="*/ 4905133 w 4905133"/>
                  <a:gd name="connsiteY5" fmla="*/ 580572 h 1161143"/>
                  <a:gd name="connsiteX6" fmla="*/ 4525838 w 4905133"/>
                  <a:gd name="connsiteY6" fmla="*/ 1161143 h 1161143"/>
                  <a:gd name="connsiteX7" fmla="*/ 2186852 w 4905133"/>
                  <a:gd name="connsiteY7" fmla="*/ 1161143 h 1161143"/>
                  <a:gd name="connsiteX8" fmla="*/ 1870773 w 4905133"/>
                  <a:gd name="connsiteY8" fmla="*/ 1161143 h 1161143"/>
                  <a:gd name="connsiteX9" fmla="*/ 303835 w 4905133"/>
                  <a:gd name="connsiteY9" fmla="*/ 1161143 h 1161143"/>
                  <a:gd name="connsiteX10" fmla="*/ 0 w 4905133"/>
                  <a:gd name="connsiteY10" fmla="*/ 1161143 h 1161143"/>
                  <a:gd name="connsiteX11" fmla="*/ 0 w 4905133"/>
                  <a:gd name="connsiteY11" fmla="*/ 1131131 h 1161143"/>
                  <a:gd name="connsiteX12" fmla="*/ 15849 w 4905133"/>
                  <a:gd name="connsiteY12" fmla="*/ 1126211 h 1161143"/>
                  <a:gd name="connsiteX13" fmla="*/ 122750 w 4905133"/>
                  <a:gd name="connsiteY13" fmla="*/ 1068187 h 1161143"/>
                  <a:gd name="connsiteX14" fmla="*/ 176330 w 4905133"/>
                  <a:gd name="connsiteY14" fmla="*/ 1023979 h 1161143"/>
                  <a:gd name="connsiteX15" fmla="*/ 319643 w 4905133"/>
                  <a:gd name="connsiteY15" fmla="*/ 1023979 h 1161143"/>
                  <a:gd name="connsiteX16" fmla="*/ 2041682 w 4905133"/>
                  <a:gd name="connsiteY16" fmla="*/ 1023979 h 1161143"/>
                  <a:gd name="connsiteX17" fmla="*/ 2324103 w 4905133"/>
                  <a:gd name="connsiteY17" fmla="*/ 1023979 h 1161143"/>
                  <a:gd name="connsiteX18" fmla="*/ 4414020 w 4905133"/>
                  <a:gd name="connsiteY18" fmla="*/ 1023979 h 1161143"/>
                  <a:gd name="connsiteX19" fmla="*/ 4752925 w 4905133"/>
                  <a:gd name="connsiteY19" fmla="*/ 580571 h 1161143"/>
                  <a:gd name="connsiteX20" fmla="*/ 4414020 w 4905133"/>
                  <a:gd name="connsiteY20" fmla="*/ 137163 h 1161143"/>
                  <a:gd name="connsiteX21" fmla="*/ 2324103 w 4905133"/>
                  <a:gd name="connsiteY21" fmla="*/ 137163 h 1161143"/>
                  <a:gd name="connsiteX22" fmla="*/ 2060510 w 4905133"/>
                  <a:gd name="connsiteY22" fmla="*/ 137163 h 1161143"/>
                  <a:gd name="connsiteX23" fmla="*/ 283940 w 4905133"/>
                  <a:gd name="connsiteY23" fmla="*/ 137163 h 1161143"/>
                  <a:gd name="connsiteX24" fmla="*/ 245459 w 4905133"/>
                  <a:gd name="connsiteY24" fmla="*/ 137163 h 1161143"/>
                  <a:gd name="connsiteX25" fmla="*/ 215890 w 4905133"/>
                  <a:gd name="connsiteY25" fmla="*/ 101325 h 1161143"/>
                  <a:gd name="connsiteX26" fmla="*/ 122750 w 4905133"/>
                  <a:gd name="connsiteY26" fmla="*/ 24478 h 116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05133" h="1161143">
                    <a:moveTo>
                      <a:pt x="77654" y="0"/>
                    </a:moveTo>
                    <a:lnTo>
                      <a:pt x="123900" y="0"/>
                    </a:lnTo>
                    <a:cubicBezTo>
                      <a:pt x="466525" y="0"/>
                      <a:pt x="1014725" y="0"/>
                      <a:pt x="1891845" y="0"/>
                    </a:cubicBezTo>
                    <a:cubicBezTo>
                      <a:pt x="1891845" y="0"/>
                      <a:pt x="1891845" y="0"/>
                      <a:pt x="2186852" y="0"/>
                    </a:cubicBezTo>
                    <a:cubicBezTo>
                      <a:pt x="2186852" y="0"/>
                      <a:pt x="2186852" y="0"/>
                      <a:pt x="4525838" y="0"/>
                    </a:cubicBezTo>
                    <a:cubicBezTo>
                      <a:pt x="4736558" y="0"/>
                      <a:pt x="4905133" y="248816"/>
                      <a:pt x="4905133" y="580572"/>
                    </a:cubicBezTo>
                    <a:cubicBezTo>
                      <a:pt x="4905133" y="884681"/>
                      <a:pt x="4736558" y="1161143"/>
                      <a:pt x="4525838" y="1161143"/>
                    </a:cubicBezTo>
                    <a:cubicBezTo>
                      <a:pt x="4525838" y="1161143"/>
                      <a:pt x="4525838" y="1161143"/>
                      <a:pt x="2186852" y="1161143"/>
                    </a:cubicBezTo>
                    <a:cubicBezTo>
                      <a:pt x="2186852" y="1161143"/>
                      <a:pt x="2186852" y="1161143"/>
                      <a:pt x="1870773" y="1161143"/>
                    </a:cubicBezTo>
                    <a:cubicBezTo>
                      <a:pt x="1870773" y="1161143"/>
                      <a:pt x="1870773" y="1161143"/>
                      <a:pt x="303835" y="1161143"/>
                    </a:cubicBezTo>
                    <a:lnTo>
                      <a:pt x="0" y="1161143"/>
                    </a:lnTo>
                    <a:lnTo>
                      <a:pt x="0" y="1131131"/>
                    </a:lnTo>
                    <a:lnTo>
                      <a:pt x="15849" y="1126211"/>
                    </a:lnTo>
                    <a:cubicBezTo>
                      <a:pt x="53495" y="1110288"/>
                      <a:pt x="89270" y="1090806"/>
                      <a:pt x="122750" y="1068187"/>
                    </a:cubicBezTo>
                    <a:lnTo>
                      <a:pt x="176330" y="1023979"/>
                    </a:lnTo>
                    <a:lnTo>
                      <a:pt x="319643" y="1023979"/>
                    </a:lnTo>
                    <a:cubicBezTo>
                      <a:pt x="2041682" y="1023979"/>
                      <a:pt x="2041682" y="1023979"/>
                      <a:pt x="2041682" y="1023979"/>
                    </a:cubicBezTo>
                    <a:cubicBezTo>
                      <a:pt x="2324103" y="1023979"/>
                      <a:pt x="2324103" y="1023979"/>
                      <a:pt x="2324103" y="1023979"/>
                    </a:cubicBezTo>
                    <a:cubicBezTo>
                      <a:pt x="4414020" y="1023979"/>
                      <a:pt x="4414020" y="1023979"/>
                      <a:pt x="4414020" y="1023979"/>
                    </a:cubicBezTo>
                    <a:cubicBezTo>
                      <a:pt x="4602300" y="1023979"/>
                      <a:pt x="4752925" y="812832"/>
                      <a:pt x="4752925" y="580571"/>
                    </a:cubicBezTo>
                    <a:cubicBezTo>
                      <a:pt x="4752925" y="327195"/>
                      <a:pt x="4602300" y="137163"/>
                      <a:pt x="4414020" y="137163"/>
                    </a:cubicBezTo>
                    <a:cubicBezTo>
                      <a:pt x="2324103" y="137163"/>
                      <a:pt x="2324103" y="137163"/>
                      <a:pt x="2324103" y="137163"/>
                    </a:cubicBezTo>
                    <a:cubicBezTo>
                      <a:pt x="2060510" y="137163"/>
                      <a:pt x="2060510" y="137163"/>
                      <a:pt x="2060510" y="137163"/>
                    </a:cubicBezTo>
                    <a:cubicBezTo>
                      <a:pt x="1080861" y="137163"/>
                      <a:pt x="560423" y="137163"/>
                      <a:pt x="283940" y="137163"/>
                    </a:cubicBezTo>
                    <a:lnTo>
                      <a:pt x="245459" y="137163"/>
                    </a:lnTo>
                    <a:lnTo>
                      <a:pt x="215890" y="101325"/>
                    </a:lnTo>
                    <a:cubicBezTo>
                      <a:pt x="187419" y="72853"/>
                      <a:pt x="156231" y="47097"/>
                      <a:pt x="122750" y="244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CECEC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文本框 113"/>
              <p:cNvSpPr txBox="1"/>
              <p:nvPr/>
            </p:nvSpPr>
            <p:spPr>
              <a:xfrm>
                <a:off x="6642324" y="1695639"/>
                <a:ext cx="3775576" cy="296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4071416" y="2814400"/>
            <a:ext cx="5423050" cy="1160874"/>
            <a:chOff x="4995557" y="1485649"/>
            <a:chExt cx="5422343" cy="1161143"/>
          </a:xfrm>
        </p:grpSpPr>
        <p:sp>
          <p:nvSpPr>
            <p:cNvPr id="73" name="任意多边形 58"/>
            <p:cNvSpPr>
              <a:spLocks/>
            </p:cNvSpPr>
            <p:nvPr/>
          </p:nvSpPr>
          <p:spPr bwMode="auto">
            <a:xfrm>
              <a:off x="5982491" y="1643364"/>
              <a:ext cx="3772356" cy="886816"/>
            </a:xfrm>
            <a:custGeom>
              <a:avLst/>
              <a:gdLst>
                <a:gd name="connsiteX0" fmla="*/ 796 w 4546918"/>
                <a:gd name="connsiteY0" fmla="*/ 0 h 886816"/>
                <a:gd name="connsiteX1" fmla="*/ 1987487 w 4546918"/>
                <a:gd name="connsiteY1" fmla="*/ 0 h 886816"/>
                <a:gd name="connsiteX2" fmla="*/ 2238061 w 4546918"/>
                <a:gd name="connsiteY2" fmla="*/ 0 h 886816"/>
                <a:gd name="connsiteX3" fmla="*/ 4224752 w 4546918"/>
                <a:gd name="connsiteY3" fmla="*/ 0 h 886816"/>
                <a:gd name="connsiteX4" fmla="*/ 4546918 w 4546918"/>
                <a:gd name="connsiteY4" fmla="*/ 443408 h 886816"/>
                <a:gd name="connsiteX5" fmla="*/ 4224752 w 4546918"/>
                <a:gd name="connsiteY5" fmla="*/ 886816 h 886816"/>
                <a:gd name="connsiteX6" fmla="*/ 2238061 w 4546918"/>
                <a:gd name="connsiteY6" fmla="*/ 886816 h 886816"/>
                <a:gd name="connsiteX7" fmla="*/ 1969589 w 4546918"/>
                <a:gd name="connsiteY7" fmla="*/ 886816 h 886816"/>
                <a:gd name="connsiteX8" fmla="*/ 332606 w 4546918"/>
                <a:gd name="connsiteY8" fmla="*/ 886816 h 886816"/>
                <a:gd name="connsiteX9" fmla="*/ 0 w 4546918"/>
                <a:gd name="connsiteY9" fmla="*/ 886816 h 886816"/>
                <a:gd name="connsiteX10" fmla="*/ 75528 w 4546918"/>
                <a:gd name="connsiteY10" fmla="*/ 795275 h 886816"/>
                <a:gd name="connsiteX11" fmla="*/ 77419 w 4546918"/>
                <a:gd name="connsiteY11" fmla="*/ 791790 h 886816"/>
                <a:gd name="connsiteX12" fmla="*/ 90287 w 4546918"/>
                <a:gd name="connsiteY12" fmla="*/ 775964 h 886816"/>
                <a:gd name="connsiteX13" fmla="*/ 197676 w 4546918"/>
                <a:gd name="connsiteY13" fmla="*/ 443408 h 886816"/>
                <a:gd name="connsiteX14" fmla="*/ 796 w 4546918"/>
                <a:gd name="connsiteY14" fmla="*/ 0 h 88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46918" h="886816">
                  <a:moveTo>
                    <a:pt x="796" y="0"/>
                  </a:moveTo>
                  <a:cubicBezTo>
                    <a:pt x="796" y="0"/>
                    <a:pt x="796" y="0"/>
                    <a:pt x="1987487" y="0"/>
                  </a:cubicBezTo>
                  <a:cubicBezTo>
                    <a:pt x="1987487" y="0"/>
                    <a:pt x="1987487" y="0"/>
                    <a:pt x="2238061" y="0"/>
                  </a:cubicBezTo>
                  <a:cubicBezTo>
                    <a:pt x="2238061" y="0"/>
                    <a:pt x="2238061" y="0"/>
                    <a:pt x="4224752" y="0"/>
                  </a:cubicBezTo>
                  <a:cubicBezTo>
                    <a:pt x="4403733" y="0"/>
                    <a:pt x="4546918" y="190032"/>
                    <a:pt x="4546918" y="443408"/>
                  </a:cubicBezTo>
                  <a:cubicBezTo>
                    <a:pt x="4546918" y="675669"/>
                    <a:pt x="4403733" y="886816"/>
                    <a:pt x="4224752" y="886816"/>
                  </a:cubicBezTo>
                  <a:cubicBezTo>
                    <a:pt x="4224752" y="886816"/>
                    <a:pt x="4224752" y="886816"/>
                    <a:pt x="2238061" y="886816"/>
                  </a:cubicBezTo>
                  <a:cubicBezTo>
                    <a:pt x="2238061" y="886816"/>
                    <a:pt x="2238061" y="886816"/>
                    <a:pt x="1969589" y="886816"/>
                  </a:cubicBezTo>
                  <a:cubicBezTo>
                    <a:pt x="1969589" y="886816"/>
                    <a:pt x="1969589" y="886816"/>
                    <a:pt x="332606" y="886816"/>
                  </a:cubicBezTo>
                  <a:lnTo>
                    <a:pt x="0" y="886816"/>
                  </a:lnTo>
                  <a:lnTo>
                    <a:pt x="75528" y="795275"/>
                  </a:lnTo>
                  <a:lnTo>
                    <a:pt x="77419" y="791790"/>
                  </a:lnTo>
                  <a:lnTo>
                    <a:pt x="90287" y="775964"/>
                  </a:lnTo>
                  <a:cubicBezTo>
                    <a:pt x="143981" y="702063"/>
                    <a:pt x="197676" y="591211"/>
                    <a:pt x="197676" y="443408"/>
                  </a:cubicBezTo>
                  <a:cubicBezTo>
                    <a:pt x="197676" y="168917"/>
                    <a:pt x="796" y="0"/>
                    <a:pt x="79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431800" dist="127000" dir="13500000">
                <a:schemeClr val="tx2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4995557" y="1485649"/>
              <a:ext cx="5422343" cy="1161143"/>
              <a:chOff x="4995557" y="1485649"/>
              <a:chExt cx="5422343" cy="1161143"/>
            </a:xfrm>
          </p:grpSpPr>
          <p:sp>
            <p:nvSpPr>
              <p:cNvPr id="75" name="任意多边形 59"/>
              <p:cNvSpPr>
                <a:spLocks/>
              </p:cNvSpPr>
              <p:nvPr/>
            </p:nvSpPr>
            <p:spPr bwMode="auto">
              <a:xfrm>
                <a:off x="4995557" y="1485649"/>
                <a:ext cx="4905133" cy="1161143"/>
              </a:xfrm>
              <a:custGeom>
                <a:avLst/>
                <a:gdLst>
                  <a:gd name="connsiteX0" fmla="*/ 77654 w 4905133"/>
                  <a:gd name="connsiteY0" fmla="*/ 0 h 1161143"/>
                  <a:gd name="connsiteX1" fmla="*/ 123900 w 4905133"/>
                  <a:gd name="connsiteY1" fmla="*/ 0 h 1161143"/>
                  <a:gd name="connsiteX2" fmla="*/ 1891845 w 4905133"/>
                  <a:gd name="connsiteY2" fmla="*/ 0 h 1161143"/>
                  <a:gd name="connsiteX3" fmla="*/ 2186852 w 4905133"/>
                  <a:gd name="connsiteY3" fmla="*/ 0 h 1161143"/>
                  <a:gd name="connsiteX4" fmla="*/ 4525838 w 4905133"/>
                  <a:gd name="connsiteY4" fmla="*/ 0 h 1161143"/>
                  <a:gd name="connsiteX5" fmla="*/ 4905133 w 4905133"/>
                  <a:gd name="connsiteY5" fmla="*/ 580572 h 1161143"/>
                  <a:gd name="connsiteX6" fmla="*/ 4525838 w 4905133"/>
                  <a:gd name="connsiteY6" fmla="*/ 1161143 h 1161143"/>
                  <a:gd name="connsiteX7" fmla="*/ 2186852 w 4905133"/>
                  <a:gd name="connsiteY7" fmla="*/ 1161143 h 1161143"/>
                  <a:gd name="connsiteX8" fmla="*/ 1870773 w 4905133"/>
                  <a:gd name="connsiteY8" fmla="*/ 1161143 h 1161143"/>
                  <a:gd name="connsiteX9" fmla="*/ 303835 w 4905133"/>
                  <a:gd name="connsiteY9" fmla="*/ 1161143 h 1161143"/>
                  <a:gd name="connsiteX10" fmla="*/ 0 w 4905133"/>
                  <a:gd name="connsiteY10" fmla="*/ 1161143 h 1161143"/>
                  <a:gd name="connsiteX11" fmla="*/ 0 w 4905133"/>
                  <a:gd name="connsiteY11" fmla="*/ 1131131 h 1161143"/>
                  <a:gd name="connsiteX12" fmla="*/ 15849 w 4905133"/>
                  <a:gd name="connsiteY12" fmla="*/ 1126211 h 1161143"/>
                  <a:gd name="connsiteX13" fmla="*/ 122750 w 4905133"/>
                  <a:gd name="connsiteY13" fmla="*/ 1068187 h 1161143"/>
                  <a:gd name="connsiteX14" fmla="*/ 176330 w 4905133"/>
                  <a:gd name="connsiteY14" fmla="*/ 1023979 h 1161143"/>
                  <a:gd name="connsiteX15" fmla="*/ 319643 w 4905133"/>
                  <a:gd name="connsiteY15" fmla="*/ 1023979 h 1161143"/>
                  <a:gd name="connsiteX16" fmla="*/ 2041682 w 4905133"/>
                  <a:gd name="connsiteY16" fmla="*/ 1023979 h 1161143"/>
                  <a:gd name="connsiteX17" fmla="*/ 2324103 w 4905133"/>
                  <a:gd name="connsiteY17" fmla="*/ 1023979 h 1161143"/>
                  <a:gd name="connsiteX18" fmla="*/ 4414020 w 4905133"/>
                  <a:gd name="connsiteY18" fmla="*/ 1023979 h 1161143"/>
                  <a:gd name="connsiteX19" fmla="*/ 4752925 w 4905133"/>
                  <a:gd name="connsiteY19" fmla="*/ 580571 h 1161143"/>
                  <a:gd name="connsiteX20" fmla="*/ 4414020 w 4905133"/>
                  <a:gd name="connsiteY20" fmla="*/ 137163 h 1161143"/>
                  <a:gd name="connsiteX21" fmla="*/ 2324103 w 4905133"/>
                  <a:gd name="connsiteY21" fmla="*/ 137163 h 1161143"/>
                  <a:gd name="connsiteX22" fmla="*/ 2060510 w 4905133"/>
                  <a:gd name="connsiteY22" fmla="*/ 137163 h 1161143"/>
                  <a:gd name="connsiteX23" fmla="*/ 283940 w 4905133"/>
                  <a:gd name="connsiteY23" fmla="*/ 137163 h 1161143"/>
                  <a:gd name="connsiteX24" fmla="*/ 245459 w 4905133"/>
                  <a:gd name="connsiteY24" fmla="*/ 137163 h 1161143"/>
                  <a:gd name="connsiteX25" fmla="*/ 215890 w 4905133"/>
                  <a:gd name="connsiteY25" fmla="*/ 101325 h 1161143"/>
                  <a:gd name="connsiteX26" fmla="*/ 122750 w 4905133"/>
                  <a:gd name="connsiteY26" fmla="*/ 24478 h 116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05133" h="1161143">
                    <a:moveTo>
                      <a:pt x="77654" y="0"/>
                    </a:moveTo>
                    <a:lnTo>
                      <a:pt x="123900" y="0"/>
                    </a:lnTo>
                    <a:cubicBezTo>
                      <a:pt x="466525" y="0"/>
                      <a:pt x="1014725" y="0"/>
                      <a:pt x="1891845" y="0"/>
                    </a:cubicBezTo>
                    <a:cubicBezTo>
                      <a:pt x="1891845" y="0"/>
                      <a:pt x="1891845" y="0"/>
                      <a:pt x="2186852" y="0"/>
                    </a:cubicBezTo>
                    <a:cubicBezTo>
                      <a:pt x="2186852" y="0"/>
                      <a:pt x="2186852" y="0"/>
                      <a:pt x="4525838" y="0"/>
                    </a:cubicBezTo>
                    <a:cubicBezTo>
                      <a:pt x="4736558" y="0"/>
                      <a:pt x="4905133" y="248816"/>
                      <a:pt x="4905133" y="580572"/>
                    </a:cubicBezTo>
                    <a:cubicBezTo>
                      <a:pt x="4905133" y="884681"/>
                      <a:pt x="4736558" y="1161143"/>
                      <a:pt x="4525838" y="1161143"/>
                    </a:cubicBezTo>
                    <a:cubicBezTo>
                      <a:pt x="4525838" y="1161143"/>
                      <a:pt x="4525838" y="1161143"/>
                      <a:pt x="2186852" y="1161143"/>
                    </a:cubicBezTo>
                    <a:cubicBezTo>
                      <a:pt x="2186852" y="1161143"/>
                      <a:pt x="2186852" y="1161143"/>
                      <a:pt x="1870773" y="1161143"/>
                    </a:cubicBezTo>
                    <a:cubicBezTo>
                      <a:pt x="1870773" y="1161143"/>
                      <a:pt x="1870773" y="1161143"/>
                      <a:pt x="303835" y="1161143"/>
                    </a:cubicBezTo>
                    <a:lnTo>
                      <a:pt x="0" y="1161143"/>
                    </a:lnTo>
                    <a:lnTo>
                      <a:pt x="0" y="1131131"/>
                    </a:lnTo>
                    <a:lnTo>
                      <a:pt x="15849" y="1126211"/>
                    </a:lnTo>
                    <a:cubicBezTo>
                      <a:pt x="53495" y="1110288"/>
                      <a:pt x="89270" y="1090806"/>
                      <a:pt x="122750" y="1068187"/>
                    </a:cubicBezTo>
                    <a:lnTo>
                      <a:pt x="176330" y="1023979"/>
                    </a:lnTo>
                    <a:lnTo>
                      <a:pt x="319643" y="1023979"/>
                    </a:lnTo>
                    <a:cubicBezTo>
                      <a:pt x="2041682" y="1023979"/>
                      <a:pt x="2041682" y="1023979"/>
                      <a:pt x="2041682" y="1023979"/>
                    </a:cubicBezTo>
                    <a:cubicBezTo>
                      <a:pt x="2324103" y="1023979"/>
                      <a:pt x="2324103" y="1023979"/>
                      <a:pt x="2324103" y="1023979"/>
                    </a:cubicBezTo>
                    <a:cubicBezTo>
                      <a:pt x="4414020" y="1023979"/>
                      <a:pt x="4414020" y="1023979"/>
                      <a:pt x="4414020" y="1023979"/>
                    </a:cubicBezTo>
                    <a:cubicBezTo>
                      <a:pt x="4602300" y="1023979"/>
                      <a:pt x="4752925" y="812832"/>
                      <a:pt x="4752925" y="580571"/>
                    </a:cubicBezTo>
                    <a:cubicBezTo>
                      <a:pt x="4752925" y="327195"/>
                      <a:pt x="4602300" y="137163"/>
                      <a:pt x="4414020" y="137163"/>
                    </a:cubicBezTo>
                    <a:cubicBezTo>
                      <a:pt x="2324103" y="137163"/>
                      <a:pt x="2324103" y="137163"/>
                      <a:pt x="2324103" y="137163"/>
                    </a:cubicBezTo>
                    <a:cubicBezTo>
                      <a:pt x="2060510" y="137163"/>
                      <a:pt x="2060510" y="137163"/>
                      <a:pt x="2060510" y="137163"/>
                    </a:cubicBezTo>
                    <a:cubicBezTo>
                      <a:pt x="1080861" y="137163"/>
                      <a:pt x="560423" y="137163"/>
                      <a:pt x="283940" y="137163"/>
                    </a:cubicBezTo>
                    <a:lnTo>
                      <a:pt x="245459" y="137163"/>
                    </a:lnTo>
                    <a:lnTo>
                      <a:pt x="215890" y="101325"/>
                    </a:lnTo>
                    <a:cubicBezTo>
                      <a:pt x="187419" y="72853"/>
                      <a:pt x="156231" y="47097"/>
                      <a:pt x="122750" y="244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CECEC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文本框 113"/>
              <p:cNvSpPr txBox="1"/>
              <p:nvPr/>
            </p:nvSpPr>
            <p:spPr>
              <a:xfrm>
                <a:off x="6642324" y="1695639"/>
                <a:ext cx="3775576" cy="296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4001793" y="1732044"/>
            <a:ext cx="5423050" cy="1160874"/>
            <a:chOff x="4995557" y="1485649"/>
            <a:chExt cx="5422343" cy="1161143"/>
          </a:xfrm>
        </p:grpSpPr>
        <p:sp>
          <p:nvSpPr>
            <p:cNvPr id="68" name="任意多边形 58"/>
            <p:cNvSpPr>
              <a:spLocks/>
            </p:cNvSpPr>
            <p:nvPr/>
          </p:nvSpPr>
          <p:spPr bwMode="auto">
            <a:xfrm>
              <a:off x="5982491" y="1643364"/>
              <a:ext cx="3772356" cy="886816"/>
            </a:xfrm>
            <a:custGeom>
              <a:avLst/>
              <a:gdLst>
                <a:gd name="connsiteX0" fmla="*/ 796 w 4546918"/>
                <a:gd name="connsiteY0" fmla="*/ 0 h 886816"/>
                <a:gd name="connsiteX1" fmla="*/ 1987487 w 4546918"/>
                <a:gd name="connsiteY1" fmla="*/ 0 h 886816"/>
                <a:gd name="connsiteX2" fmla="*/ 2238061 w 4546918"/>
                <a:gd name="connsiteY2" fmla="*/ 0 h 886816"/>
                <a:gd name="connsiteX3" fmla="*/ 4224752 w 4546918"/>
                <a:gd name="connsiteY3" fmla="*/ 0 h 886816"/>
                <a:gd name="connsiteX4" fmla="*/ 4546918 w 4546918"/>
                <a:gd name="connsiteY4" fmla="*/ 443408 h 886816"/>
                <a:gd name="connsiteX5" fmla="*/ 4224752 w 4546918"/>
                <a:gd name="connsiteY5" fmla="*/ 886816 h 886816"/>
                <a:gd name="connsiteX6" fmla="*/ 2238061 w 4546918"/>
                <a:gd name="connsiteY6" fmla="*/ 886816 h 886816"/>
                <a:gd name="connsiteX7" fmla="*/ 1969589 w 4546918"/>
                <a:gd name="connsiteY7" fmla="*/ 886816 h 886816"/>
                <a:gd name="connsiteX8" fmla="*/ 332606 w 4546918"/>
                <a:gd name="connsiteY8" fmla="*/ 886816 h 886816"/>
                <a:gd name="connsiteX9" fmla="*/ 0 w 4546918"/>
                <a:gd name="connsiteY9" fmla="*/ 886816 h 886816"/>
                <a:gd name="connsiteX10" fmla="*/ 75528 w 4546918"/>
                <a:gd name="connsiteY10" fmla="*/ 795275 h 886816"/>
                <a:gd name="connsiteX11" fmla="*/ 77419 w 4546918"/>
                <a:gd name="connsiteY11" fmla="*/ 791790 h 886816"/>
                <a:gd name="connsiteX12" fmla="*/ 90287 w 4546918"/>
                <a:gd name="connsiteY12" fmla="*/ 775964 h 886816"/>
                <a:gd name="connsiteX13" fmla="*/ 197676 w 4546918"/>
                <a:gd name="connsiteY13" fmla="*/ 443408 h 886816"/>
                <a:gd name="connsiteX14" fmla="*/ 796 w 4546918"/>
                <a:gd name="connsiteY14" fmla="*/ 0 h 88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46918" h="886816">
                  <a:moveTo>
                    <a:pt x="796" y="0"/>
                  </a:moveTo>
                  <a:cubicBezTo>
                    <a:pt x="796" y="0"/>
                    <a:pt x="796" y="0"/>
                    <a:pt x="1987487" y="0"/>
                  </a:cubicBezTo>
                  <a:cubicBezTo>
                    <a:pt x="1987487" y="0"/>
                    <a:pt x="1987487" y="0"/>
                    <a:pt x="2238061" y="0"/>
                  </a:cubicBezTo>
                  <a:cubicBezTo>
                    <a:pt x="2238061" y="0"/>
                    <a:pt x="2238061" y="0"/>
                    <a:pt x="4224752" y="0"/>
                  </a:cubicBezTo>
                  <a:cubicBezTo>
                    <a:pt x="4403733" y="0"/>
                    <a:pt x="4546918" y="190032"/>
                    <a:pt x="4546918" y="443408"/>
                  </a:cubicBezTo>
                  <a:cubicBezTo>
                    <a:pt x="4546918" y="675669"/>
                    <a:pt x="4403733" y="886816"/>
                    <a:pt x="4224752" y="886816"/>
                  </a:cubicBezTo>
                  <a:cubicBezTo>
                    <a:pt x="4224752" y="886816"/>
                    <a:pt x="4224752" y="886816"/>
                    <a:pt x="2238061" y="886816"/>
                  </a:cubicBezTo>
                  <a:cubicBezTo>
                    <a:pt x="2238061" y="886816"/>
                    <a:pt x="2238061" y="886816"/>
                    <a:pt x="1969589" y="886816"/>
                  </a:cubicBezTo>
                  <a:cubicBezTo>
                    <a:pt x="1969589" y="886816"/>
                    <a:pt x="1969589" y="886816"/>
                    <a:pt x="332606" y="886816"/>
                  </a:cubicBezTo>
                  <a:lnTo>
                    <a:pt x="0" y="886816"/>
                  </a:lnTo>
                  <a:lnTo>
                    <a:pt x="75528" y="795275"/>
                  </a:lnTo>
                  <a:lnTo>
                    <a:pt x="77419" y="791790"/>
                  </a:lnTo>
                  <a:lnTo>
                    <a:pt x="90287" y="775964"/>
                  </a:lnTo>
                  <a:cubicBezTo>
                    <a:pt x="143981" y="702063"/>
                    <a:pt x="197676" y="591211"/>
                    <a:pt x="197676" y="443408"/>
                  </a:cubicBezTo>
                  <a:cubicBezTo>
                    <a:pt x="197676" y="168917"/>
                    <a:pt x="796" y="0"/>
                    <a:pt x="79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431800" dist="127000" dir="13500000">
                <a:schemeClr val="tx2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995557" y="1485649"/>
              <a:ext cx="5422343" cy="1161143"/>
              <a:chOff x="4995557" y="1485649"/>
              <a:chExt cx="5422343" cy="1161143"/>
            </a:xfrm>
          </p:grpSpPr>
          <p:sp>
            <p:nvSpPr>
              <p:cNvPr id="70" name="任意多边形 59"/>
              <p:cNvSpPr>
                <a:spLocks/>
              </p:cNvSpPr>
              <p:nvPr/>
            </p:nvSpPr>
            <p:spPr bwMode="auto">
              <a:xfrm>
                <a:off x="4995557" y="1485649"/>
                <a:ext cx="4905133" cy="1161143"/>
              </a:xfrm>
              <a:custGeom>
                <a:avLst/>
                <a:gdLst>
                  <a:gd name="connsiteX0" fmla="*/ 77654 w 4905133"/>
                  <a:gd name="connsiteY0" fmla="*/ 0 h 1161143"/>
                  <a:gd name="connsiteX1" fmla="*/ 123900 w 4905133"/>
                  <a:gd name="connsiteY1" fmla="*/ 0 h 1161143"/>
                  <a:gd name="connsiteX2" fmla="*/ 1891845 w 4905133"/>
                  <a:gd name="connsiteY2" fmla="*/ 0 h 1161143"/>
                  <a:gd name="connsiteX3" fmla="*/ 2186852 w 4905133"/>
                  <a:gd name="connsiteY3" fmla="*/ 0 h 1161143"/>
                  <a:gd name="connsiteX4" fmla="*/ 4525838 w 4905133"/>
                  <a:gd name="connsiteY4" fmla="*/ 0 h 1161143"/>
                  <a:gd name="connsiteX5" fmla="*/ 4905133 w 4905133"/>
                  <a:gd name="connsiteY5" fmla="*/ 580572 h 1161143"/>
                  <a:gd name="connsiteX6" fmla="*/ 4525838 w 4905133"/>
                  <a:gd name="connsiteY6" fmla="*/ 1161143 h 1161143"/>
                  <a:gd name="connsiteX7" fmla="*/ 2186852 w 4905133"/>
                  <a:gd name="connsiteY7" fmla="*/ 1161143 h 1161143"/>
                  <a:gd name="connsiteX8" fmla="*/ 1870773 w 4905133"/>
                  <a:gd name="connsiteY8" fmla="*/ 1161143 h 1161143"/>
                  <a:gd name="connsiteX9" fmla="*/ 303835 w 4905133"/>
                  <a:gd name="connsiteY9" fmla="*/ 1161143 h 1161143"/>
                  <a:gd name="connsiteX10" fmla="*/ 0 w 4905133"/>
                  <a:gd name="connsiteY10" fmla="*/ 1161143 h 1161143"/>
                  <a:gd name="connsiteX11" fmla="*/ 0 w 4905133"/>
                  <a:gd name="connsiteY11" fmla="*/ 1131131 h 1161143"/>
                  <a:gd name="connsiteX12" fmla="*/ 15849 w 4905133"/>
                  <a:gd name="connsiteY12" fmla="*/ 1126211 h 1161143"/>
                  <a:gd name="connsiteX13" fmla="*/ 122750 w 4905133"/>
                  <a:gd name="connsiteY13" fmla="*/ 1068187 h 1161143"/>
                  <a:gd name="connsiteX14" fmla="*/ 176330 w 4905133"/>
                  <a:gd name="connsiteY14" fmla="*/ 1023979 h 1161143"/>
                  <a:gd name="connsiteX15" fmla="*/ 319643 w 4905133"/>
                  <a:gd name="connsiteY15" fmla="*/ 1023979 h 1161143"/>
                  <a:gd name="connsiteX16" fmla="*/ 2041682 w 4905133"/>
                  <a:gd name="connsiteY16" fmla="*/ 1023979 h 1161143"/>
                  <a:gd name="connsiteX17" fmla="*/ 2324103 w 4905133"/>
                  <a:gd name="connsiteY17" fmla="*/ 1023979 h 1161143"/>
                  <a:gd name="connsiteX18" fmla="*/ 4414020 w 4905133"/>
                  <a:gd name="connsiteY18" fmla="*/ 1023979 h 1161143"/>
                  <a:gd name="connsiteX19" fmla="*/ 4752925 w 4905133"/>
                  <a:gd name="connsiteY19" fmla="*/ 580571 h 1161143"/>
                  <a:gd name="connsiteX20" fmla="*/ 4414020 w 4905133"/>
                  <a:gd name="connsiteY20" fmla="*/ 137163 h 1161143"/>
                  <a:gd name="connsiteX21" fmla="*/ 2324103 w 4905133"/>
                  <a:gd name="connsiteY21" fmla="*/ 137163 h 1161143"/>
                  <a:gd name="connsiteX22" fmla="*/ 2060510 w 4905133"/>
                  <a:gd name="connsiteY22" fmla="*/ 137163 h 1161143"/>
                  <a:gd name="connsiteX23" fmla="*/ 283940 w 4905133"/>
                  <a:gd name="connsiteY23" fmla="*/ 137163 h 1161143"/>
                  <a:gd name="connsiteX24" fmla="*/ 245459 w 4905133"/>
                  <a:gd name="connsiteY24" fmla="*/ 137163 h 1161143"/>
                  <a:gd name="connsiteX25" fmla="*/ 215890 w 4905133"/>
                  <a:gd name="connsiteY25" fmla="*/ 101325 h 1161143"/>
                  <a:gd name="connsiteX26" fmla="*/ 122750 w 4905133"/>
                  <a:gd name="connsiteY26" fmla="*/ 24478 h 116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05133" h="1161143">
                    <a:moveTo>
                      <a:pt x="77654" y="0"/>
                    </a:moveTo>
                    <a:lnTo>
                      <a:pt x="123900" y="0"/>
                    </a:lnTo>
                    <a:cubicBezTo>
                      <a:pt x="466525" y="0"/>
                      <a:pt x="1014725" y="0"/>
                      <a:pt x="1891845" y="0"/>
                    </a:cubicBezTo>
                    <a:cubicBezTo>
                      <a:pt x="1891845" y="0"/>
                      <a:pt x="1891845" y="0"/>
                      <a:pt x="2186852" y="0"/>
                    </a:cubicBezTo>
                    <a:cubicBezTo>
                      <a:pt x="2186852" y="0"/>
                      <a:pt x="2186852" y="0"/>
                      <a:pt x="4525838" y="0"/>
                    </a:cubicBezTo>
                    <a:cubicBezTo>
                      <a:pt x="4736558" y="0"/>
                      <a:pt x="4905133" y="248816"/>
                      <a:pt x="4905133" y="580572"/>
                    </a:cubicBezTo>
                    <a:cubicBezTo>
                      <a:pt x="4905133" y="884681"/>
                      <a:pt x="4736558" y="1161143"/>
                      <a:pt x="4525838" y="1161143"/>
                    </a:cubicBezTo>
                    <a:cubicBezTo>
                      <a:pt x="4525838" y="1161143"/>
                      <a:pt x="4525838" y="1161143"/>
                      <a:pt x="2186852" y="1161143"/>
                    </a:cubicBezTo>
                    <a:cubicBezTo>
                      <a:pt x="2186852" y="1161143"/>
                      <a:pt x="2186852" y="1161143"/>
                      <a:pt x="1870773" y="1161143"/>
                    </a:cubicBezTo>
                    <a:cubicBezTo>
                      <a:pt x="1870773" y="1161143"/>
                      <a:pt x="1870773" y="1161143"/>
                      <a:pt x="303835" y="1161143"/>
                    </a:cubicBezTo>
                    <a:lnTo>
                      <a:pt x="0" y="1161143"/>
                    </a:lnTo>
                    <a:lnTo>
                      <a:pt x="0" y="1131131"/>
                    </a:lnTo>
                    <a:lnTo>
                      <a:pt x="15849" y="1126211"/>
                    </a:lnTo>
                    <a:cubicBezTo>
                      <a:pt x="53495" y="1110288"/>
                      <a:pt x="89270" y="1090806"/>
                      <a:pt x="122750" y="1068187"/>
                    </a:cubicBezTo>
                    <a:lnTo>
                      <a:pt x="176330" y="1023979"/>
                    </a:lnTo>
                    <a:lnTo>
                      <a:pt x="319643" y="1023979"/>
                    </a:lnTo>
                    <a:cubicBezTo>
                      <a:pt x="2041682" y="1023979"/>
                      <a:pt x="2041682" y="1023979"/>
                      <a:pt x="2041682" y="1023979"/>
                    </a:cubicBezTo>
                    <a:cubicBezTo>
                      <a:pt x="2324103" y="1023979"/>
                      <a:pt x="2324103" y="1023979"/>
                      <a:pt x="2324103" y="1023979"/>
                    </a:cubicBezTo>
                    <a:cubicBezTo>
                      <a:pt x="4414020" y="1023979"/>
                      <a:pt x="4414020" y="1023979"/>
                      <a:pt x="4414020" y="1023979"/>
                    </a:cubicBezTo>
                    <a:cubicBezTo>
                      <a:pt x="4602300" y="1023979"/>
                      <a:pt x="4752925" y="812832"/>
                      <a:pt x="4752925" y="580571"/>
                    </a:cubicBezTo>
                    <a:cubicBezTo>
                      <a:pt x="4752925" y="327195"/>
                      <a:pt x="4602300" y="137163"/>
                      <a:pt x="4414020" y="137163"/>
                    </a:cubicBezTo>
                    <a:cubicBezTo>
                      <a:pt x="2324103" y="137163"/>
                      <a:pt x="2324103" y="137163"/>
                      <a:pt x="2324103" y="137163"/>
                    </a:cubicBezTo>
                    <a:cubicBezTo>
                      <a:pt x="2060510" y="137163"/>
                      <a:pt x="2060510" y="137163"/>
                      <a:pt x="2060510" y="137163"/>
                    </a:cubicBezTo>
                    <a:cubicBezTo>
                      <a:pt x="1080861" y="137163"/>
                      <a:pt x="560423" y="137163"/>
                      <a:pt x="283940" y="137163"/>
                    </a:cubicBezTo>
                    <a:lnTo>
                      <a:pt x="245459" y="137163"/>
                    </a:lnTo>
                    <a:lnTo>
                      <a:pt x="215890" y="101325"/>
                    </a:lnTo>
                    <a:cubicBezTo>
                      <a:pt x="187419" y="72853"/>
                      <a:pt x="156231" y="47097"/>
                      <a:pt x="122750" y="244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CECEC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文本框 113"/>
              <p:cNvSpPr txBox="1"/>
              <p:nvPr/>
            </p:nvSpPr>
            <p:spPr>
              <a:xfrm>
                <a:off x="6642324" y="1695639"/>
                <a:ext cx="3775576" cy="296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88799" y="210730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改造最终实现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81106" y="1091821"/>
            <a:ext cx="820905" cy="286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</a:rPr>
              <a:t>App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41588" y="1091821"/>
            <a:ext cx="1329569" cy="286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</a:rPr>
              <a:t>Web(PC/H5)</a:t>
            </a:r>
            <a:endParaRPr lang="zh-CN" altLang="en-US" sz="1400" dirty="0">
              <a:solidFill>
                <a:srgbClr val="00206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64523" y="2374707"/>
            <a:ext cx="1559388" cy="2892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833453" y="2382675"/>
            <a:ext cx="1738560" cy="28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rot="16200000" flipH="1">
            <a:off x="3278360" y="1645525"/>
            <a:ext cx="534731" cy="5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1225473" y="4667541"/>
            <a:ext cx="1607980" cy="261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统一用户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061697" y="5385381"/>
            <a:ext cx="780754" cy="27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tdsql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949804" y="5385381"/>
            <a:ext cx="883649" cy="27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5400000">
            <a:off x="1575119" y="3323779"/>
            <a:ext cx="966392" cy="15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3529127" y="3004336"/>
            <a:ext cx="305801" cy="15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20900" y="1847943"/>
            <a:ext cx="3883125" cy="100425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381106" y="1913155"/>
            <a:ext cx="2972542" cy="297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四层接入（</a:t>
            </a:r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TGW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833453" y="3157994"/>
            <a:ext cx="1738560" cy="28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TSF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7" name="矩形 36"/>
          <p:cNvSpPr/>
          <p:nvPr/>
        </p:nvSpPr>
        <p:spPr>
          <a:xfrm>
            <a:off x="928043" y="3807732"/>
            <a:ext cx="3883125" cy="119532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985853" y="4667541"/>
            <a:ext cx="1607980" cy="2616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统一支付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241953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书架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1749199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书籍</a:t>
            </a:r>
          </a:p>
        </p:txBody>
      </p:sp>
      <p:sp>
        <p:nvSpPr>
          <p:cNvPr id="41" name="矩形 40"/>
          <p:cNvSpPr/>
          <p:nvPr/>
        </p:nvSpPr>
        <p:spPr>
          <a:xfrm>
            <a:off x="928043" y="5257240"/>
            <a:ext cx="3883125" cy="69569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2202011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月票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3038744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订阅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545990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打赏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998802" y="3930564"/>
            <a:ext cx="354846" cy="668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红包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900836" y="5387653"/>
            <a:ext cx="796730" cy="2761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TFS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13635" y="4001037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2954243" y="5385381"/>
            <a:ext cx="826200" cy="278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DCache</a:t>
            </a: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rot="16200000" flipH="1">
            <a:off x="1574821" y="1645525"/>
            <a:ext cx="534731" cy="5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16200000" flipH="1">
            <a:off x="3526882" y="3636755"/>
            <a:ext cx="341428" cy="5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119752" y="2071714"/>
            <a:ext cx="780754" cy="3109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接入层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128234" y="4041982"/>
            <a:ext cx="780754" cy="5982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逻辑层</a:t>
            </a:r>
            <a:endParaRPr lang="en-US" altLang="zh-CN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TAF</a:t>
            </a:r>
            <a:endParaRPr lang="zh-CN" altLang="en-US" sz="1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38325" y="5385381"/>
            <a:ext cx="780754" cy="3109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存储层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93757" y="3901378"/>
            <a:ext cx="3493245" cy="2118593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用分布式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和分布式的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Cache/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文件存储构造存储层</a:t>
            </a:r>
          </a:p>
        </p:txBody>
      </p:sp>
      <p:cxnSp>
        <p:nvCxnSpPr>
          <p:cNvPr id="60" name="直接箭头连接符 59"/>
          <p:cNvCxnSpPr/>
          <p:nvPr/>
        </p:nvCxnSpPr>
        <p:spPr>
          <a:xfrm rot="5400000">
            <a:off x="2705566" y="5129354"/>
            <a:ext cx="254185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0" y="219980"/>
            <a:ext cx="9144000" cy="1144910"/>
            <a:chOff x="0" y="265837"/>
            <a:chExt cx="12190413" cy="1144910"/>
          </a:xfrm>
        </p:grpSpPr>
        <p:grpSp>
          <p:nvGrpSpPr>
            <p:cNvPr id="51" name="组合 50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54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5038384" y="2041673"/>
            <a:ext cx="327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统一接入，收敛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，提升接入性能和容错能力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053" y="3085697"/>
            <a:ext cx="3680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异步协程模式的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架构和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TAF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对接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63568" y="4270969"/>
            <a:ext cx="3391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业务逻辑提炼到逻辑层，按功能分拆成服务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76879" y="190493"/>
            <a:ext cx="82908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架构优化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–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 服务发现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Agent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16" name="Rectangle 90"/>
          <p:cNvSpPr>
            <a:spLocks noChangeArrowheads="1"/>
          </p:cNvSpPr>
          <p:nvPr/>
        </p:nvSpPr>
        <p:spPr bwMode="auto">
          <a:xfrm>
            <a:off x="2931737" y="2477115"/>
            <a:ext cx="4028604" cy="1146677"/>
          </a:xfrm>
          <a:prstGeom prst="rect">
            <a:avLst/>
          </a:prstGeom>
          <a:solidFill>
            <a:srgbClr val="99CC00">
              <a:alpha val="65097"/>
            </a:srgbClr>
          </a:solidFill>
          <a:ln w="9525">
            <a:solidFill>
              <a:srgbClr val="CC99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Times New Roman" pitchFamily="18" charset="0"/>
            </a:endParaRPr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2454684" y="1053859"/>
            <a:ext cx="887888" cy="814784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NameSvr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Oval 38"/>
          <p:cNvSpPr>
            <a:spLocks noChangeArrowheads="1"/>
          </p:cNvSpPr>
          <p:nvPr/>
        </p:nvSpPr>
        <p:spPr bwMode="auto">
          <a:xfrm>
            <a:off x="416100" y="3884990"/>
            <a:ext cx="402767" cy="376489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sym typeface="Times New Roman" pitchFamily="18" charset="0"/>
              </a:rPr>
              <a:t>PHP</a:t>
            </a:r>
            <a:endParaRPr lang="zh-CN" altLang="en-US" sz="1600" dirty="0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H="1">
            <a:off x="1431354" y="1731102"/>
            <a:ext cx="1091050" cy="1355977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41"/>
          <p:cNvSpPr>
            <a:spLocks noChangeArrowheads="1"/>
          </p:cNvSpPr>
          <p:nvPr/>
        </p:nvSpPr>
        <p:spPr bwMode="auto">
          <a:xfrm>
            <a:off x="1142330" y="2070470"/>
            <a:ext cx="2522205" cy="3169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sym typeface="Times New Roman" pitchFamily="18" charset="0"/>
              </a:rPr>
              <a:t>GetAddr</a:t>
            </a:r>
            <a:r>
              <a:rPr lang="en-US" altLang="zh-CN" sz="1600" dirty="0">
                <a:solidFill>
                  <a:srgbClr val="000000"/>
                </a:solidFill>
                <a:sym typeface="Times New Roman" pitchFamily="18" charset="0"/>
              </a:rPr>
              <a:t>(“</a:t>
            </a:r>
            <a:r>
              <a:rPr lang="en-US" altLang="zh-CN" sz="1600" dirty="0" err="1">
                <a:solidFill>
                  <a:srgbClr val="000000"/>
                </a:solidFill>
                <a:sym typeface="Times New Roman" pitchFamily="18" charset="0"/>
              </a:rPr>
              <a:t>petsvr</a:t>
            </a:r>
            <a:r>
              <a:rPr lang="en-US" altLang="zh-CN" sz="1600" dirty="0">
                <a:solidFill>
                  <a:srgbClr val="000000"/>
                </a:solidFill>
                <a:sym typeface="Times New Roman" pitchFamily="18" charset="0"/>
              </a:rPr>
              <a:t>”);</a:t>
            </a:r>
            <a:endParaRPr lang="zh-CN" altLang="en-US" dirty="0"/>
          </a:p>
        </p:txBody>
      </p:sp>
      <p:sp>
        <p:nvSpPr>
          <p:cNvPr id="21" name="Oval 43"/>
          <p:cNvSpPr>
            <a:spLocks noChangeArrowheads="1"/>
          </p:cNvSpPr>
          <p:nvPr/>
        </p:nvSpPr>
        <p:spPr bwMode="auto">
          <a:xfrm>
            <a:off x="3478013" y="2680436"/>
            <a:ext cx="750943" cy="746013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0"/>
                </a:solidFill>
                <a:sym typeface="Times New Roman" pitchFamily="18" charset="0"/>
              </a:rPr>
              <a:t>petsvr</a:t>
            </a:r>
            <a:endParaRPr lang="zh-CN" altLang="en-US"/>
          </a:p>
        </p:txBody>
      </p:sp>
      <p:sp>
        <p:nvSpPr>
          <p:cNvPr id="22" name="Line 47"/>
          <p:cNvSpPr>
            <a:spLocks noChangeShapeType="1"/>
          </p:cNvSpPr>
          <p:nvPr/>
        </p:nvSpPr>
        <p:spPr bwMode="auto">
          <a:xfrm flipV="1">
            <a:off x="1783936" y="3115175"/>
            <a:ext cx="1615547" cy="291342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53"/>
          <p:cNvSpPr>
            <a:spLocks noChangeArrowheads="1"/>
          </p:cNvSpPr>
          <p:nvPr/>
        </p:nvSpPr>
        <p:spPr bwMode="auto">
          <a:xfrm>
            <a:off x="5800067" y="2680436"/>
            <a:ext cx="750942" cy="746013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sym typeface="Times New Roman" pitchFamily="18" charset="0"/>
              </a:rPr>
              <a:t>agent</a:t>
            </a:r>
            <a:endParaRPr lang="zh-CN" altLang="en-US" dirty="0"/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>
            <a:off x="4228956" y="3087081"/>
            <a:ext cx="1571111" cy="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62"/>
          <p:cNvSpPr>
            <a:spLocks noChangeArrowheads="1"/>
          </p:cNvSpPr>
          <p:nvPr/>
        </p:nvSpPr>
        <p:spPr bwMode="auto">
          <a:xfrm>
            <a:off x="4433622" y="2776117"/>
            <a:ext cx="1229499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sym typeface="Times New Roman" pitchFamily="18" charset="0"/>
              </a:rPr>
              <a:t>keep alive</a:t>
            </a:r>
            <a:endParaRPr lang="zh-CN" altLang="en-US"/>
          </a:p>
        </p:txBody>
      </p:sp>
      <p:cxnSp>
        <p:nvCxnSpPr>
          <p:cNvPr id="26" name="AutoShape 63"/>
          <p:cNvCxnSpPr>
            <a:cxnSpLocks noChangeShapeType="1"/>
            <a:endCxn id="17" idx="6"/>
          </p:cNvCxnSpPr>
          <p:nvPr/>
        </p:nvCxnSpPr>
        <p:spPr bwMode="auto">
          <a:xfrm rot="10800000">
            <a:off x="3342573" y="1461251"/>
            <a:ext cx="4913484" cy="74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92D050"/>
            </a:solidFill>
            <a:miter lim="800000"/>
            <a:headEnd type="none" w="med" len="med"/>
            <a:tailEnd type="triangle" w="med" len="med"/>
          </a:ln>
        </p:spPr>
      </p:cxnSp>
      <p:sp>
        <p:nvSpPr>
          <p:cNvPr id="27" name="Line 64"/>
          <p:cNvSpPr>
            <a:spLocks noChangeShapeType="1"/>
          </p:cNvSpPr>
          <p:nvPr/>
        </p:nvSpPr>
        <p:spPr bwMode="auto">
          <a:xfrm>
            <a:off x="6549505" y="3087081"/>
            <a:ext cx="1706551" cy="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65"/>
          <p:cNvSpPr>
            <a:spLocks noChangeArrowheads="1"/>
          </p:cNvSpPr>
          <p:nvPr/>
        </p:nvSpPr>
        <p:spPr bwMode="auto">
          <a:xfrm>
            <a:off x="6877197" y="2749207"/>
            <a:ext cx="1378484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sym typeface="Times New Roman" pitchFamily="18" charset="0"/>
              </a:rPr>
              <a:t>report status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 rot="5400000">
            <a:off x="7444647" y="2274160"/>
            <a:ext cx="1625830" cy="150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0"/>
          <p:cNvSpPr>
            <a:spLocks noChangeArrowheads="1"/>
          </p:cNvSpPr>
          <p:nvPr/>
        </p:nvSpPr>
        <p:spPr bwMode="auto">
          <a:xfrm>
            <a:off x="2933890" y="3803103"/>
            <a:ext cx="4028604" cy="1146677"/>
          </a:xfrm>
          <a:prstGeom prst="rect">
            <a:avLst/>
          </a:prstGeom>
          <a:solidFill>
            <a:srgbClr val="99CC00">
              <a:alpha val="65097"/>
            </a:srgbClr>
          </a:solidFill>
          <a:ln w="9525">
            <a:solidFill>
              <a:srgbClr val="CC99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Times New Roman" pitchFamily="18" charset="0"/>
            </a:endParaRPr>
          </a:p>
        </p:txBody>
      </p:sp>
      <p:sp>
        <p:nvSpPr>
          <p:cNvPr id="32" name="Oval 45"/>
          <p:cNvSpPr>
            <a:spLocks noChangeArrowheads="1"/>
          </p:cNvSpPr>
          <p:nvPr/>
        </p:nvSpPr>
        <p:spPr bwMode="auto">
          <a:xfrm>
            <a:off x="3478013" y="3976800"/>
            <a:ext cx="750943" cy="746012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000000"/>
                </a:solidFill>
                <a:sym typeface="Times New Roman" pitchFamily="18" charset="0"/>
              </a:rPr>
              <a:t>petsvr</a:t>
            </a:r>
            <a:endParaRPr lang="zh-CN" altLang="en-US"/>
          </a:p>
        </p:txBody>
      </p:sp>
      <p:sp>
        <p:nvSpPr>
          <p:cNvPr id="33" name="Line 48"/>
          <p:cNvSpPr>
            <a:spLocks noChangeShapeType="1"/>
          </p:cNvSpPr>
          <p:nvPr/>
        </p:nvSpPr>
        <p:spPr bwMode="auto">
          <a:xfrm>
            <a:off x="1783936" y="3849410"/>
            <a:ext cx="1575506" cy="412070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Oval 54"/>
          <p:cNvSpPr>
            <a:spLocks noChangeArrowheads="1"/>
          </p:cNvSpPr>
          <p:nvPr/>
        </p:nvSpPr>
        <p:spPr bwMode="auto">
          <a:xfrm>
            <a:off x="5800067" y="3976800"/>
            <a:ext cx="750942" cy="746012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sym typeface="Times New Roman" pitchFamily="18" charset="0"/>
              </a:rPr>
              <a:t>agent</a:t>
            </a:r>
            <a:endParaRPr lang="zh-CN" altLang="en-US" dirty="0"/>
          </a:p>
        </p:txBody>
      </p:sp>
      <p:sp>
        <p:nvSpPr>
          <p:cNvPr id="35" name="Line 57"/>
          <p:cNvSpPr>
            <a:spLocks noChangeShapeType="1"/>
          </p:cNvSpPr>
          <p:nvPr/>
        </p:nvSpPr>
        <p:spPr bwMode="auto">
          <a:xfrm>
            <a:off x="4279806" y="4383444"/>
            <a:ext cx="1501886" cy="149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Box 84"/>
          <p:cNvSpPr>
            <a:spLocks noChangeArrowheads="1"/>
          </p:cNvSpPr>
          <p:nvPr/>
        </p:nvSpPr>
        <p:spPr bwMode="auto">
          <a:xfrm>
            <a:off x="4433622" y="4044075"/>
            <a:ext cx="1229499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sym typeface="Times New Roman" pitchFamily="18" charset="0"/>
              </a:rPr>
              <a:t>Keep alive </a:t>
            </a:r>
            <a:endParaRPr lang="zh-CN" altLang="en-US" dirty="0"/>
          </a:p>
        </p:txBody>
      </p:sp>
      <p:sp>
        <p:nvSpPr>
          <p:cNvPr id="37" name="Text Box 65"/>
          <p:cNvSpPr>
            <a:spLocks noChangeArrowheads="1"/>
          </p:cNvSpPr>
          <p:nvPr/>
        </p:nvSpPr>
        <p:spPr bwMode="auto">
          <a:xfrm>
            <a:off x="6920034" y="4029687"/>
            <a:ext cx="1378484" cy="34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sym typeface="Times New Roman" pitchFamily="18" charset="0"/>
              </a:rPr>
              <a:t>report status</a:t>
            </a:r>
            <a:endParaRPr lang="zh-CN" altLang="en-US" dirty="0"/>
          </a:p>
        </p:txBody>
      </p:sp>
      <p:sp>
        <p:nvSpPr>
          <p:cNvPr id="38" name="Line 64"/>
          <p:cNvSpPr>
            <a:spLocks noChangeShapeType="1"/>
          </p:cNvSpPr>
          <p:nvPr/>
        </p:nvSpPr>
        <p:spPr bwMode="auto">
          <a:xfrm>
            <a:off x="6577640" y="4408463"/>
            <a:ext cx="1706551" cy="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 rot="16200000" flipH="1">
            <a:off x="7609433" y="3733704"/>
            <a:ext cx="1321383" cy="2813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utoShape 29"/>
          <p:cNvSpPr>
            <a:spLocks noChangeArrowheads="1"/>
          </p:cNvSpPr>
          <p:nvPr/>
        </p:nvSpPr>
        <p:spPr bwMode="auto">
          <a:xfrm>
            <a:off x="1005446" y="4744937"/>
            <a:ext cx="1833061" cy="363192"/>
          </a:xfrm>
          <a:prstGeom prst="wedgeRectCallout">
            <a:avLst>
              <a:gd name="adj1" fmla="val -46019"/>
              <a:gd name="adj2" fmla="val -153502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如何做服务发现？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9851" y="3087079"/>
            <a:ext cx="1621962" cy="13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Oval 38"/>
          <p:cNvSpPr>
            <a:spLocks noChangeArrowheads="1"/>
          </p:cNvSpPr>
          <p:nvPr/>
        </p:nvSpPr>
        <p:spPr bwMode="auto">
          <a:xfrm>
            <a:off x="1028587" y="3897739"/>
            <a:ext cx="402767" cy="376489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sym typeface="Times New Roman" pitchFamily="18" charset="0"/>
              </a:rPr>
              <a:t>PHP</a:t>
            </a:r>
            <a:endParaRPr lang="zh-CN" altLang="en-US" sz="1600" dirty="0"/>
          </a:p>
        </p:txBody>
      </p:sp>
      <p:sp>
        <p:nvSpPr>
          <p:cNvPr id="47" name="Oval 38"/>
          <p:cNvSpPr>
            <a:spLocks noChangeArrowheads="1"/>
          </p:cNvSpPr>
          <p:nvPr/>
        </p:nvSpPr>
        <p:spPr bwMode="auto">
          <a:xfrm>
            <a:off x="418372" y="3450526"/>
            <a:ext cx="402767" cy="376489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sym typeface="Times New Roman" pitchFamily="18" charset="0"/>
              </a:rPr>
              <a:t>PHP</a:t>
            </a:r>
            <a:endParaRPr lang="zh-CN" altLang="en-US" sz="1600" dirty="0"/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1030859" y="3463275"/>
            <a:ext cx="402767" cy="376489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sym typeface="Times New Roman" pitchFamily="18" charset="0"/>
              </a:rPr>
              <a:t>PHP</a:t>
            </a:r>
            <a:endParaRPr lang="zh-CN" altLang="en-US" sz="1600" dirty="0"/>
          </a:p>
        </p:txBody>
      </p:sp>
      <p:sp>
        <p:nvSpPr>
          <p:cNvPr id="50" name="矩形 49"/>
          <p:cNvSpPr/>
          <p:nvPr/>
        </p:nvSpPr>
        <p:spPr bwMode="auto">
          <a:xfrm>
            <a:off x="452658" y="3121466"/>
            <a:ext cx="978696" cy="292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agent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0" y="219980"/>
            <a:ext cx="9144000" cy="1144910"/>
            <a:chOff x="0" y="265837"/>
            <a:chExt cx="12190413" cy="1144910"/>
          </a:xfrm>
        </p:grpSpPr>
        <p:grpSp>
          <p:nvGrpSpPr>
            <p:cNvPr id="58" name="组合 57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60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1616541"/>
            <a:ext cx="9144000" cy="4527395"/>
          </a:xfrm>
          <a:prstGeom prst="rect">
            <a:avLst/>
          </a:prstGeom>
          <a:solidFill>
            <a:schemeClr val="tx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7184" y="23962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什么是微服务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8917" y="2641214"/>
            <a:ext cx="3220898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小服务，功能单一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</a:pP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轻量级的通信机制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独立进程，独立部署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松耦合</a:t>
            </a:r>
            <a:endParaRPr lang="zh-CN" altLang="en-US" dirty="0"/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  <a:p>
            <a:pPr marL="742950" lvl="1" indent="-285750">
              <a:spcBef>
                <a:spcPct val="20000"/>
              </a:spcBef>
            </a:pPr>
            <a:endParaRPr lang="zh-CN" altLang="en-US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pic>
        <p:nvPicPr>
          <p:cNvPr id="1027" name="Picture 3" descr="C:\Users\JOEYZH~1\AppData\Local\Temp\{52197626-5BF3-426A-83BC-7083297CE4CD}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201" y="2158023"/>
            <a:ext cx="4303430" cy="370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8" name="组合 37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39" name="组合 3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909445" y="484719"/>
            <a:ext cx="2755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 Service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28"/>
          <p:cNvSpPr/>
          <p:nvPr/>
        </p:nvSpPr>
        <p:spPr>
          <a:xfrm>
            <a:off x="4909444" y="2141081"/>
            <a:ext cx="1539993" cy="1152000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712" h="1280593">
                <a:moveTo>
                  <a:pt x="0" y="0"/>
                </a:moveTo>
                <a:lnTo>
                  <a:pt x="1826712" y="555625"/>
                </a:lnTo>
                <a:lnTo>
                  <a:pt x="1826712" y="1280593"/>
                </a:ln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8"/>
          <p:cNvSpPr/>
          <p:nvPr/>
        </p:nvSpPr>
        <p:spPr>
          <a:xfrm>
            <a:off x="4909864" y="3036330"/>
            <a:ext cx="1539994" cy="916799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3980"/>
              <a:gd name="connsiteY0" fmla="*/ 0 h 1007543"/>
              <a:gd name="connsiteX1" fmla="*/ 1829887 w 1833980"/>
              <a:gd name="connsiteY1" fmla="*/ 273050 h 1007543"/>
              <a:gd name="connsiteX2" fmla="*/ 1833856 w 1833980"/>
              <a:gd name="connsiteY2" fmla="*/ 1001193 h 1007543"/>
              <a:gd name="connsiteX3" fmla="*/ 0 w 1833980"/>
              <a:gd name="connsiteY3" fmla="*/ 1007543 h 1007543"/>
              <a:gd name="connsiteX4" fmla="*/ 0 w 1833980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9093 w 1829887"/>
              <a:gd name="connsiteY2" fmla="*/ 1003575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887" h="1007543">
                <a:moveTo>
                  <a:pt x="0" y="0"/>
                </a:moveTo>
                <a:lnTo>
                  <a:pt x="1829887" y="273050"/>
                </a:lnTo>
                <a:cubicBezTo>
                  <a:pt x="1828829" y="608898"/>
                  <a:pt x="1830151" y="667727"/>
                  <a:pt x="1829093" y="1003575"/>
                </a:cubicBez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4909444" y="3953836"/>
            <a:ext cx="1540414" cy="928982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048"/>
              <a:gd name="connsiteY0" fmla="*/ 5556 h 1003574"/>
              <a:gd name="connsiteX1" fmla="*/ 1832268 w 1834048"/>
              <a:gd name="connsiteY1" fmla="*/ 0 h 1003574"/>
              <a:gd name="connsiteX2" fmla="*/ 1833856 w 1834048"/>
              <a:gd name="connsiteY2" fmla="*/ 720999 h 1003574"/>
              <a:gd name="connsiteX3" fmla="*/ 0 w 1834048"/>
              <a:gd name="connsiteY3" fmla="*/ 1003574 h 1003574"/>
              <a:gd name="connsiteX4" fmla="*/ 0 w 1834048"/>
              <a:gd name="connsiteY4" fmla="*/ 5556 h 100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048" h="1003574">
                <a:moveTo>
                  <a:pt x="0" y="5556"/>
                </a:moveTo>
                <a:lnTo>
                  <a:pt x="1832268" y="0"/>
                </a:lnTo>
                <a:cubicBezTo>
                  <a:pt x="1831210" y="335848"/>
                  <a:pt x="1834914" y="385151"/>
                  <a:pt x="1833856" y="720999"/>
                </a:cubicBezTo>
                <a:lnTo>
                  <a:pt x="0" y="1003574"/>
                </a:lnTo>
                <a:lnTo>
                  <a:pt x="0" y="55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8"/>
          <p:cNvSpPr/>
          <p:nvPr/>
        </p:nvSpPr>
        <p:spPr>
          <a:xfrm>
            <a:off x="4908260" y="4610579"/>
            <a:ext cx="1550905" cy="1255200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649"/>
              <a:gd name="connsiteY0" fmla="*/ 793 h 1003574"/>
              <a:gd name="connsiteX1" fmla="*/ 1834649 w 1834649"/>
              <a:gd name="connsiteY1" fmla="*/ 0 h 1003574"/>
              <a:gd name="connsiteX2" fmla="*/ 1831474 w 1834649"/>
              <a:gd name="connsiteY2" fmla="*/ 720999 h 1003574"/>
              <a:gd name="connsiteX3" fmla="*/ 2381 w 1834649"/>
              <a:gd name="connsiteY3" fmla="*/ 1003574 h 1003574"/>
              <a:gd name="connsiteX4" fmla="*/ 0 w 1834649"/>
              <a:gd name="connsiteY4" fmla="*/ 793 h 1003574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31474 w 1834649"/>
              <a:gd name="connsiteY2" fmla="*/ 1004368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29093 w 1834649"/>
              <a:gd name="connsiteY2" fmla="*/ 721000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229 w 1834878"/>
              <a:gd name="connsiteY0" fmla="*/ 284162 h 1289324"/>
              <a:gd name="connsiteX1" fmla="*/ 1834878 w 1834878"/>
              <a:gd name="connsiteY1" fmla="*/ 0 h 1289324"/>
              <a:gd name="connsiteX2" fmla="*/ 1829322 w 1834878"/>
              <a:gd name="connsiteY2" fmla="*/ 721000 h 1289324"/>
              <a:gd name="connsiteX3" fmla="*/ 229 w 1834878"/>
              <a:gd name="connsiteY3" fmla="*/ 1289324 h 1289324"/>
              <a:gd name="connsiteX4" fmla="*/ 229 w 1834878"/>
              <a:gd name="connsiteY4" fmla="*/ 284162 h 1289324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1579 w 1837135"/>
              <a:gd name="connsiteY2" fmla="*/ 721000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6342 w 1837135"/>
              <a:gd name="connsiteY2" fmla="*/ 728144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135" h="1296468">
                <a:moveTo>
                  <a:pt x="2486" y="284162"/>
                </a:moveTo>
                <a:lnTo>
                  <a:pt x="1837135" y="0"/>
                </a:lnTo>
                <a:cubicBezTo>
                  <a:pt x="1836077" y="335848"/>
                  <a:pt x="1837400" y="392296"/>
                  <a:pt x="1836342" y="728144"/>
                </a:cubicBezTo>
                <a:lnTo>
                  <a:pt x="105" y="1296468"/>
                </a:lnTo>
                <a:cubicBezTo>
                  <a:pt x="-689" y="962208"/>
                  <a:pt x="3280" y="618422"/>
                  <a:pt x="2486" y="28416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06630" y="2388945"/>
            <a:ext cx="917071" cy="687086"/>
            <a:chOff x="596877" y="3077091"/>
            <a:chExt cx="1000117" cy="749305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682479" y="3077091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59"/>
            <p:cNvSpPr txBox="1"/>
            <p:nvPr/>
          </p:nvSpPr>
          <p:spPr>
            <a:xfrm>
              <a:off x="596877" y="3145288"/>
              <a:ext cx="1000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B0F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rgbClr val="00B0F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49832" y="3214503"/>
            <a:ext cx="917071" cy="687086"/>
            <a:chOff x="7686996" y="1219336"/>
            <a:chExt cx="1000117" cy="74930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7737915" y="1219336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65"/>
            <p:cNvSpPr txBox="1"/>
            <p:nvPr/>
          </p:nvSpPr>
          <p:spPr>
            <a:xfrm>
              <a:off x="7686996" y="1278358"/>
              <a:ext cx="1000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B0F0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rgbClr val="00B0F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20904" y="4001762"/>
            <a:ext cx="917071" cy="687086"/>
            <a:chOff x="596877" y="3077091"/>
            <a:chExt cx="1000117" cy="749305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82479" y="3077091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文本框 59"/>
            <p:cNvSpPr txBox="1"/>
            <p:nvPr/>
          </p:nvSpPr>
          <p:spPr>
            <a:xfrm>
              <a:off x="596877" y="3117588"/>
              <a:ext cx="1000117" cy="6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B0F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rgbClr val="00B0F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228480" y="4799149"/>
            <a:ext cx="917071" cy="687086"/>
            <a:chOff x="7659296" y="1219336"/>
            <a:chExt cx="1000117" cy="749305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37915" y="1219336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65"/>
            <p:cNvSpPr txBox="1"/>
            <p:nvPr/>
          </p:nvSpPr>
          <p:spPr>
            <a:xfrm>
              <a:off x="7659296" y="1306058"/>
              <a:ext cx="1000117" cy="6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B0F0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rgbClr val="00B0F0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89889"/>
            <a:ext cx="9144000" cy="272752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4967" y="252286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架构优化 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其他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3834" y="2430273"/>
            <a:ext cx="4960184" cy="1509196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协议的编解码性能提升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</a:t>
            </a: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PHP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版的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219980"/>
            <a:ext cx="9144000" cy="1144910"/>
            <a:chOff x="0" y="265837"/>
            <a:chExt cx="12190413" cy="114491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9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1242984" y="3418199"/>
            <a:ext cx="637946" cy="56519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1242984" y="2430273"/>
            <a:ext cx="637946" cy="56519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1309263" y="3479292"/>
            <a:ext cx="505386" cy="44300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1309263" y="2491366"/>
            <a:ext cx="505386" cy="44300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6" name="文本框 94"/>
          <p:cNvSpPr txBox="1"/>
          <p:nvPr/>
        </p:nvSpPr>
        <p:spPr>
          <a:xfrm>
            <a:off x="1313042" y="2486593"/>
            <a:ext cx="501607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98"/>
          <p:cNvSpPr txBox="1"/>
          <p:nvPr/>
        </p:nvSpPr>
        <p:spPr>
          <a:xfrm>
            <a:off x="1304858" y="3463812"/>
            <a:ext cx="501607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17185"/>
            <a:ext cx="9144000" cy="3793788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4967" y="252286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体会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3834" y="2430273"/>
            <a:ext cx="4960184" cy="2494081"/>
          </a:xfrm>
          <a:prstGeom prst="rect">
            <a:avLst/>
          </a:prstGeom>
          <a:noFill/>
        </p:spPr>
        <p:txBody>
          <a:bodyPr wrap="square" lIns="0" tIns="46800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外部对微服务架构的需求强烈，但闭   环式的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成熟的开放架构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不多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通过对外提供服务能接触更多业务场景，使架构能力有几乎演进的更强大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spcBef>
                <a:spcPct val="20000"/>
              </a:spcBef>
              <a:buBlip>
                <a:blip r:embed="rId3"/>
              </a:buBlip>
            </a:pP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合力建设是王道</a:t>
            </a:r>
          </a:p>
        </p:txBody>
      </p:sp>
      <p:grpSp>
        <p:nvGrpSpPr>
          <p:cNvPr id="4" name="组合 5"/>
          <p:cNvGrpSpPr/>
          <p:nvPr/>
        </p:nvGrpSpPr>
        <p:grpSpPr>
          <a:xfrm>
            <a:off x="0" y="219980"/>
            <a:ext cx="9144000" cy="1144910"/>
            <a:chOff x="0" y="265837"/>
            <a:chExt cx="12190413" cy="1144910"/>
          </a:xfrm>
        </p:grpSpPr>
        <p:grpSp>
          <p:nvGrpSpPr>
            <p:cNvPr id="5" name="组合 6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7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9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Freeform 5"/>
          <p:cNvSpPr>
            <a:spLocks/>
          </p:cNvSpPr>
          <p:nvPr/>
        </p:nvSpPr>
        <p:spPr bwMode="auto">
          <a:xfrm rot="10800000">
            <a:off x="1242984" y="4406124"/>
            <a:ext cx="637946" cy="56519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1242984" y="3418199"/>
            <a:ext cx="637946" cy="56519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1242984" y="2430273"/>
            <a:ext cx="637946" cy="56519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 rot="10800000">
            <a:off x="1309263" y="4467217"/>
            <a:ext cx="505386" cy="44300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1309263" y="3479292"/>
            <a:ext cx="505386" cy="44300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1309263" y="2491366"/>
            <a:ext cx="505386" cy="44300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60000">
                <a:srgbClr val="ECECEC"/>
              </a:gs>
              <a:gs pos="100000">
                <a:srgbClr val="D1D1D1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52400" dist="381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6" name="文本框 94"/>
          <p:cNvSpPr txBox="1"/>
          <p:nvPr/>
        </p:nvSpPr>
        <p:spPr>
          <a:xfrm>
            <a:off x="1313042" y="2486593"/>
            <a:ext cx="501607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98"/>
          <p:cNvSpPr txBox="1"/>
          <p:nvPr/>
        </p:nvSpPr>
        <p:spPr>
          <a:xfrm>
            <a:off x="1304858" y="3463812"/>
            <a:ext cx="501607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102"/>
          <p:cNvSpPr txBox="1"/>
          <p:nvPr/>
        </p:nvSpPr>
        <p:spPr>
          <a:xfrm>
            <a:off x="1295346" y="4463313"/>
            <a:ext cx="51112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e 28"/>
          <p:cNvGrpSpPr>
            <a:grpSpLocks/>
          </p:cNvGrpSpPr>
          <p:nvPr/>
        </p:nvGrpSpPr>
        <p:grpSpPr bwMode="auto">
          <a:xfrm>
            <a:off x="-40597" y="4987629"/>
            <a:ext cx="9184597" cy="1970557"/>
            <a:chOff x="-286" y="3028900"/>
            <a:chExt cx="9140761" cy="3829100"/>
          </a:xfrm>
        </p:grpSpPr>
        <p:sp>
          <p:nvSpPr>
            <p:cNvPr id="48" name="Freeform 68"/>
            <p:cNvSpPr>
              <a:spLocks/>
            </p:cNvSpPr>
            <p:nvPr/>
          </p:nvSpPr>
          <p:spPr bwMode="auto">
            <a:xfrm>
              <a:off x="-286" y="3028900"/>
              <a:ext cx="4607291" cy="3829100"/>
            </a:xfrm>
            <a:custGeom>
              <a:avLst/>
              <a:gdLst/>
              <a:ahLst/>
              <a:cxnLst>
                <a:cxn ang="0">
                  <a:pos x="0" y="1562"/>
                </a:cxn>
                <a:cxn ang="0">
                  <a:pos x="0" y="2604"/>
                </a:cxn>
                <a:cxn ang="0">
                  <a:pos x="1272" y="2604"/>
                </a:cxn>
                <a:cxn ang="0">
                  <a:pos x="2612" y="0"/>
                </a:cxn>
                <a:cxn ang="0">
                  <a:pos x="0" y="1562"/>
                </a:cxn>
              </a:cxnLst>
              <a:rect l="0" t="0" r="r" b="b"/>
              <a:pathLst>
                <a:path w="2612" h="2604">
                  <a:moveTo>
                    <a:pt x="0" y="1562"/>
                  </a:moveTo>
                  <a:lnTo>
                    <a:pt x="0" y="2604"/>
                  </a:lnTo>
                  <a:lnTo>
                    <a:pt x="1272" y="2604"/>
                  </a:lnTo>
                  <a:lnTo>
                    <a:pt x="2612" y="0"/>
                  </a:lnTo>
                  <a:lnTo>
                    <a:pt x="0" y="1562"/>
                  </a:lnTo>
                  <a:close/>
                </a:path>
              </a:pathLst>
            </a:custGeom>
            <a:gradFill flip="none" rotWithShape="1">
              <a:gsLst>
                <a:gs pos="6000">
                  <a:schemeClr val="accent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49" name="Freeform 70"/>
            <p:cNvSpPr>
              <a:spLocks/>
            </p:cNvSpPr>
            <p:nvPr/>
          </p:nvSpPr>
          <p:spPr bwMode="auto">
            <a:xfrm>
              <a:off x="2262490" y="3032718"/>
              <a:ext cx="4527121" cy="3825282"/>
            </a:xfrm>
            <a:custGeom>
              <a:avLst/>
              <a:gdLst/>
              <a:ahLst/>
              <a:cxnLst>
                <a:cxn ang="0">
                  <a:pos x="0" y="2602"/>
                </a:cxn>
                <a:cxn ang="0">
                  <a:pos x="2568" y="2602"/>
                </a:cxn>
                <a:cxn ang="0">
                  <a:pos x="1338" y="0"/>
                </a:cxn>
                <a:cxn ang="0">
                  <a:pos x="0" y="2602"/>
                </a:cxn>
              </a:cxnLst>
              <a:rect l="0" t="0" r="r" b="b"/>
              <a:pathLst>
                <a:path w="2568" h="2602">
                  <a:moveTo>
                    <a:pt x="0" y="2602"/>
                  </a:moveTo>
                  <a:lnTo>
                    <a:pt x="2568" y="2602"/>
                  </a:lnTo>
                  <a:lnTo>
                    <a:pt x="1338" y="0"/>
                  </a:lnTo>
                  <a:lnTo>
                    <a:pt x="0" y="2602"/>
                  </a:lnTo>
                  <a:close/>
                </a:path>
              </a:pathLst>
            </a:custGeom>
            <a:gradFill flip="none" rotWithShape="1">
              <a:gsLst>
                <a:gs pos="6000">
                  <a:schemeClr val="accent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50" name="Freeform 71"/>
            <p:cNvSpPr>
              <a:spLocks/>
            </p:cNvSpPr>
            <p:nvPr/>
          </p:nvSpPr>
          <p:spPr bwMode="auto">
            <a:xfrm>
              <a:off x="4638752" y="3028900"/>
              <a:ext cx="4501723" cy="3829100"/>
            </a:xfrm>
            <a:custGeom>
              <a:avLst/>
              <a:gdLst/>
              <a:ahLst/>
              <a:cxnLst>
                <a:cxn ang="0">
                  <a:pos x="1230" y="2604"/>
                </a:cxn>
                <a:cxn ang="0">
                  <a:pos x="1230" y="2604"/>
                </a:cxn>
                <a:cxn ang="0">
                  <a:pos x="2554" y="2604"/>
                </a:cxn>
                <a:cxn ang="0">
                  <a:pos x="2554" y="1540"/>
                </a:cxn>
                <a:cxn ang="0">
                  <a:pos x="0" y="0"/>
                </a:cxn>
                <a:cxn ang="0">
                  <a:pos x="1230" y="2604"/>
                </a:cxn>
              </a:cxnLst>
              <a:rect l="0" t="0" r="r" b="b"/>
              <a:pathLst>
                <a:path w="2554" h="2604">
                  <a:moveTo>
                    <a:pt x="1230" y="2604"/>
                  </a:moveTo>
                  <a:lnTo>
                    <a:pt x="1230" y="2604"/>
                  </a:lnTo>
                  <a:lnTo>
                    <a:pt x="2554" y="2604"/>
                  </a:lnTo>
                  <a:lnTo>
                    <a:pt x="2554" y="1540"/>
                  </a:lnTo>
                  <a:lnTo>
                    <a:pt x="0" y="0"/>
                  </a:lnTo>
                  <a:lnTo>
                    <a:pt x="1230" y="2604"/>
                  </a:lnTo>
                  <a:close/>
                </a:path>
              </a:pathLst>
            </a:custGeom>
            <a:gradFill flip="none" rotWithShape="1">
              <a:gsLst>
                <a:gs pos="6000">
                  <a:schemeClr val="accent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58718" y="187133"/>
            <a:ext cx="74037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未来方向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对外开放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219980"/>
            <a:ext cx="9144000" cy="1144910"/>
            <a:chOff x="0" y="265837"/>
            <a:chExt cx="12190413" cy="1144910"/>
          </a:xfrm>
        </p:grpSpPr>
        <p:grpSp>
          <p:nvGrpSpPr>
            <p:cNvPr id="37" name="组合 36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39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1" name="Gruppe 71"/>
          <p:cNvGrpSpPr>
            <a:grpSpLocks/>
          </p:cNvGrpSpPr>
          <p:nvPr/>
        </p:nvGrpSpPr>
        <p:grpSpPr bwMode="auto">
          <a:xfrm rot="4456758">
            <a:off x="801577" y="3529334"/>
            <a:ext cx="1476522" cy="2487230"/>
            <a:chOff x="3335431" y="4110891"/>
            <a:chExt cx="2098041" cy="2285662"/>
          </a:xfrm>
        </p:grpSpPr>
        <p:sp>
          <p:nvSpPr>
            <p:cNvPr id="52" name="Rektangel 44"/>
            <p:cNvSpPr/>
            <p:nvPr/>
          </p:nvSpPr>
          <p:spPr>
            <a:xfrm>
              <a:off x="3586434" y="4463661"/>
              <a:ext cx="1620000" cy="140994"/>
            </a:xfrm>
            <a:prstGeom prst="rect">
              <a:avLst/>
            </a:prstGeom>
            <a:gradFill flip="none" rotWithShape="1">
              <a:gsLst>
                <a:gs pos="1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a-DK" ker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Calibri"/>
              </a:endParaRPr>
            </a:p>
          </p:txBody>
        </p:sp>
        <p:sp>
          <p:nvSpPr>
            <p:cNvPr id="53" name="Rektangel 45"/>
            <p:cNvSpPr/>
            <p:nvPr/>
          </p:nvSpPr>
          <p:spPr>
            <a:xfrm>
              <a:off x="3374108" y="6255559"/>
              <a:ext cx="2030593" cy="140994"/>
            </a:xfrm>
            <a:prstGeom prst="rect">
              <a:avLst/>
            </a:prstGeom>
            <a:gradFill flip="none" rotWithShape="1">
              <a:gsLst>
                <a:gs pos="1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a-DK" ker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Calibri"/>
              </a:endParaRPr>
            </a:p>
          </p:txBody>
        </p:sp>
        <p:grpSp>
          <p:nvGrpSpPr>
            <p:cNvPr id="54" name="Gruppe 40"/>
            <p:cNvGrpSpPr>
              <a:grpSpLocks/>
            </p:cNvGrpSpPr>
            <p:nvPr/>
          </p:nvGrpSpPr>
          <p:grpSpPr bwMode="auto">
            <a:xfrm>
              <a:off x="3335431" y="4110891"/>
              <a:ext cx="2098041" cy="2161426"/>
              <a:chOff x="2024506" y="4135081"/>
              <a:chExt cx="1585891" cy="2161426"/>
            </a:xfrm>
          </p:grpSpPr>
          <p:sp>
            <p:nvSpPr>
              <p:cNvPr id="55" name="Rektangel 47"/>
              <p:cNvSpPr/>
              <p:nvPr/>
            </p:nvSpPr>
            <p:spPr>
              <a:xfrm>
                <a:off x="2209605" y="4404858"/>
                <a:ext cx="1224068" cy="1076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 cap="flat" cmpd="sng">
                <a:solidFill>
                  <a:srgbClr val="D7D8D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da-DK" ker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Calibri"/>
                </a:endParaRPr>
              </a:p>
            </p:txBody>
          </p:sp>
          <p:sp>
            <p:nvSpPr>
              <p:cNvPr id="56" name="Ligebenet trapez 48"/>
              <p:cNvSpPr/>
              <p:nvPr/>
            </p:nvSpPr>
            <p:spPr>
              <a:xfrm flipV="1">
                <a:off x="2024506" y="6188823"/>
                <a:ext cx="1576766" cy="107684"/>
              </a:xfrm>
              <a:prstGeom prst="trapezoid">
                <a:avLst/>
              </a:prstGeom>
              <a:solidFill>
                <a:schemeClr val="accent1">
                  <a:lumMod val="75000"/>
                </a:schemeClr>
              </a:solidFill>
              <a:ln w="3175" cap="flat" cmpd="sng">
                <a:solidFill>
                  <a:srgbClr val="D7D8D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da-DK" ker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Calibri"/>
                </a:endParaRPr>
              </a:p>
            </p:txBody>
          </p:sp>
          <p:sp>
            <p:nvSpPr>
              <p:cNvPr id="57" name="Kombinationstegning 49"/>
              <p:cNvSpPr/>
              <p:nvPr/>
            </p:nvSpPr>
            <p:spPr>
              <a:xfrm>
                <a:off x="2026086" y="4135081"/>
                <a:ext cx="1584311" cy="2060981"/>
              </a:xfrm>
              <a:custGeom>
                <a:avLst/>
                <a:gdLst>
                  <a:gd name="connsiteX0" fmla="*/ 1584157 w 1584157"/>
                  <a:gd name="connsiteY0" fmla="*/ 2053389 h 2061410"/>
                  <a:gd name="connsiteX1" fmla="*/ 0 w 1584157"/>
                  <a:gd name="connsiteY1" fmla="*/ 2061410 h 2061410"/>
                  <a:gd name="connsiteX2" fmla="*/ 372979 w 1584157"/>
                  <a:gd name="connsiteY2" fmla="*/ 264694 h 2061410"/>
                  <a:gd name="connsiteX3" fmla="*/ 172452 w 1584157"/>
                  <a:gd name="connsiteY3" fmla="*/ 268705 h 2061410"/>
                  <a:gd name="connsiteX4" fmla="*/ 794084 w 1584157"/>
                  <a:gd name="connsiteY4" fmla="*/ 0 h 2061410"/>
                  <a:gd name="connsiteX5" fmla="*/ 1403684 w 1584157"/>
                  <a:gd name="connsiteY5" fmla="*/ 264694 h 2061410"/>
                  <a:gd name="connsiteX6" fmla="*/ 1203157 w 1584157"/>
                  <a:gd name="connsiteY6" fmla="*/ 268705 h 2061410"/>
                  <a:gd name="connsiteX7" fmla="*/ 1584157 w 1584157"/>
                  <a:gd name="connsiteY7" fmla="*/ 2053389 h 206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4157" h="2061410">
                    <a:moveTo>
                      <a:pt x="1584157" y="2053389"/>
                    </a:moveTo>
                    <a:lnTo>
                      <a:pt x="0" y="2061410"/>
                    </a:lnTo>
                    <a:lnTo>
                      <a:pt x="372979" y="264694"/>
                    </a:lnTo>
                    <a:lnTo>
                      <a:pt x="172452" y="268705"/>
                    </a:lnTo>
                    <a:lnTo>
                      <a:pt x="794084" y="0"/>
                    </a:lnTo>
                    <a:lnTo>
                      <a:pt x="1403684" y="264694"/>
                    </a:lnTo>
                    <a:lnTo>
                      <a:pt x="1203157" y="268705"/>
                    </a:lnTo>
                    <a:lnTo>
                      <a:pt x="1584157" y="2053389"/>
                    </a:lnTo>
                    <a:close/>
                  </a:path>
                </a:pathLst>
              </a:custGeom>
              <a:gradFill flip="none" rotWithShape="1">
                <a:gsLst>
                  <a:gs pos="44000">
                    <a:schemeClr val="accent1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58" name="Gruppe 71"/>
          <p:cNvGrpSpPr>
            <a:grpSpLocks/>
          </p:cNvGrpSpPr>
          <p:nvPr/>
        </p:nvGrpSpPr>
        <p:grpSpPr bwMode="auto">
          <a:xfrm rot="6258622" flipV="1">
            <a:off x="7037746" y="3549498"/>
            <a:ext cx="1418265" cy="2616701"/>
            <a:chOff x="3335431" y="4110891"/>
            <a:chExt cx="2098041" cy="2285662"/>
          </a:xfrm>
        </p:grpSpPr>
        <p:sp>
          <p:nvSpPr>
            <p:cNvPr id="59" name="Rektangel 44"/>
            <p:cNvSpPr/>
            <p:nvPr/>
          </p:nvSpPr>
          <p:spPr>
            <a:xfrm>
              <a:off x="3586434" y="4463661"/>
              <a:ext cx="1620000" cy="140994"/>
            </a:xfrm>
            <a:prstGeom prst="rect">
              <a:avLst/>
            </a:prstGeom>
            <a:gradFill flip="none" rotWithShape="1">
              <a:gsLst>
                <a:gs pos="1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a-DK" ker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Calibri"/>
              </a:endParaRPr>
            </a:p>
          </p:txBody>
        </p:sp>
        <p:sp>
          <p:nvSpPr>
            <p:cNvPr id="60" name="Rektangel 45"/>
            <p:cNvSpPr/>
            <p:nvPr/>
          </p:nvSpPr>
          <p:spPr>
            <a:xfrm>
              <a:off x="3374108" y="6255559"/>
              <a:ext cx="2030593" cy="140994"/>
            </a:xfrm>
            <a:prstGeom prst="rect">
              <a:avLst/>
            </a:prstGeom>
            <a:gradFill flip="none" rotWithShape="1">
              <a:gsLst>
                <a:gs pos="1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a-DK" ker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Calibri"/>
              </a:endParaRPr>
            </a:p>
          </p:txBody>
        </p:sp>
        <p:grpSp>
          <p:nvGrpSpPr>
            <p:cNvPr id="61" name="Gruppe 40"/>
            <p:cNvGrpSpPr>
              <a:grpSpLocks/>
            </p:cNvGrpSpPr>
            <p:nvPr/>
          </p:nvGrpSpPr>
          <p:grpSpPr bwMode="auto">
            <a:xfrm>
              <a:off x="3335431" y="4110891"/>
              <a:ext cx="2098041" cy="2161426"/>
              <a:chOff x="2024506" y="4135081"/>
              <a:chExt cx="1585891" cy="2161426"/>
            </a:xfrm>
          </p:grpSpPr>
          <p:sp>
            <p:nvSpPr>
              <p:cNvPr id="62" name="Rektangel 47"/>
              <p:cNvSpPr/>
              <p:nvPr/>
            </p:nvSpPr>
            <p:spPr>
              <a:xfrm>
                <a:off x="2209605" y="4404858"/>
                <a:ext cx="1224068" cy="10768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 cap="flat" cmpd="sng">
                <a:solidFill>
                  <a:srgbClr val="D7D8D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da-DK" ker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Calibri"/>
                </a:endParaRPr>
              </a:p>
            </p:txBody>
          </p:sp>
          <p:sp>
            <p:nvSpPr>
              <p:cNvPr id="63" name="Ligebenet trapez 48"/>
              <p:cNvSpPr/>
              <p:nvPr/>
            </p:nvSpPr>
            <p:spPr>
              <a:xfrm flipV="1">
                <a:off x="2024506" y="6188823"/>
                <a:ext cx="1576766" cy="107684"/>
              </a:xfrm>
              <a:prstGeom prst="trapezoid">
                <a:avLst/>
              </a:prstGeom>
              <a:solidFill>
                <a:schemeClr val="accent1">
                  <a:lumMod val="75000"/>
                </a:schemeClr>
              </a:solidFill>
              <a:ln w="3175" cap="flat" cmpd="sng">
                <a:solidFill>
                  <a:srgbClr val="D7D8D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da-DK" ker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Calibri"/>
                </a:endParaRPr>
              </a:p>
            </p:txBody>
          </p:sp>
          <p:sp>
            <p:nvSpPr>
              <p:cNvPr id="64" name="Kombinationstegning 49"/>
              <p:cNvSpPr/>
              <p:nvPr/>
            </p:nvSpPr>
            <p:spPr>
              <a:xfrm>
                <a:off x="2026086" y="4135081"/>
                <a:ext cx="1584311" cy="2060981"/>
              </a:xfrm>
              <a:custGeom>
                <a:avLst/>
                <a:gdLst>
                  <a:gd name="connsiteX0" fmla="*/ 1584157 w 1584157"/>
                  <a:gd name="connsiteY0" fmla="*/ 2053389 h 2061410"/>
                  <a:gd name="connsiteX1" fmla="*/ 0 w 1584157"/>
                  <a:gd name="connsiteY1" fmla="*/ 2061410 h 2061410"/>
                  <a:gd name="connsiteX2" fmla="*/ 372979 w 1584157"/>
                  <a:gd name="connsiteY2" fmla="*/ 264694 h 2061410"/>
                  <a:gd name="connsiteX3" fmla="*/ 172452 w 1584157"/>
                  <a:gd name="connsiteY3" fmla="*/ 268705 h 2061410"/>
                  <a:gd name="connsiteX4" fmla="*/ 794084 w 1584157"/>
                  <a:gd name="connsiteY4" fmla="*/ 0 h 2061410"/>
                  <a:gd name="connsiteX5" fmla="*/ 1403684 w 1584157"/>
                  <a:gd name="connsiteY5" fmla="*/ 264694 h 2061410"/>
                  <a:gd name="connsiteX6" fmla="*/ 1203157 w 1584157"/>
                  <a:gd name="connsiteY6" fmla="*/ 268705 h 2061410"/>
                  <a:gd name="connsiteX7" fmla="*/ 1584157 w 1584157"/>
                  <a:gd name="connsiteY7" fmla="*/ 2053389 h 206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4157" h="2061410">
                    <a:moveTo>
                      <a:pt x="1584157" y="2053389"/>
                    </a:moveTo>
                    <a:lnTo>
                      <a:pt x="0" y="2061410"/>
                    </a:lnTo>
                    <a:lnTo>
                      <a:pt x="372979" y="264694"/>
                    </a:lnTo>
                    <a:lnTo>
                      <a:pt x="172452" y="268705"/>
                    </a:lnTo>
                    <a:lnTo>
                      <a:pt x="794084" y="0"/>
                    </a:lnTo>
                    <a:lnTo>
                      <a:pt x="1403684" y="264694"/>
                    </a:lnTo>
                    <a:lnTo>
                      <a:pt x="1203157" y="268705"/>
                    </a:lnTo>
                    <a:lnTo>
                      <a:pt x="1584157" y="2053389"/>
                    </a:lnTo>
                    <a:close/>
                  </a:path>
                </a:pathLst>
              </a:custGeom>
              <a:gradFill flip="none" rotWithShape="1">
                <a:gsLst>
                  <a:gs pos="44000">
                    <a:schemeClr val="accent1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899839" y="2718780"/>
            <a:ext cx="1242921" cy="1246706"/>
            <a:chOff x="3949820" y="1619561"/>
            <a:chExt cx="3886079" cy="3886079"/>
          </a:xfrm>
        </p:grpSpPr>
        <p:grpSp>
          <p:nvGrpSpPr>
            <p:cNvPr id="66" name="组合 65"/>
            <p:cNvGrpSpPr/>
            <p:nvPr/>
          </p:nvGrpSpPr>
          <p:grpSpPr>
            <a:xfrm rot="2031950">
              <a:off x="3949820" y="1619561"/>
              <a:ext cx="3886079" cy="3886079"/>
              <a:chOff x="743479" y="1548106"/>
              <a:chExt cx="3941689" cy="3941690"/>
            </a:xfrm>
          </p:grpSpPr>
          <p:sp>
            <p:nvSpPr>
              <p:cNvPr id="68" name="饼形 51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5499603"/>
                  <a:gd name="adj2" fmla="val 1414256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饼形 52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20312866"/>
                  <a:gd name="adj2" fmla="val 5509031"/>
                </a:avLst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饼形 53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14082830"/>
                  <a:gd name="adj2" fmla="val 20306643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151850" y="1956483"/>
                <a:ext cx="3124943" cy="3124942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635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7" name="文本框 32"/>
            <p:cNvSpPr txBox="1"/>
            <p:nvPr/>
          </p:nvSpPr>
          <p:spPr>
            <a:xfrm>
              <a:off x="4741549" y="2943396"/>
              <a:ext cx="2052843" cy="123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783471" y="3130765"/>
            <a:ext cx="1190692" cy="1149123"/>
            <a:chOff x="3126363" y="2616929"/>
            <a:chExt cx="1170822" cy="1170399"/>
          </a:xfrm>
        </p:grpSpPr>
        <p:grpSp>
          <p:nvGrpSpPr>
            <p:cNvPr id="73" name="组合 72"/>
            <p:cNvGrpSpPr/>
            <p:nvPr/>
          </p:nvGrpSpPr>
          <p:grpSpPr>
            <a:xfrm>
              <a:off x="3126363" y="2616929"/>
              <a:ext cx="1170822" cy="1170399"/>
              <a:chOff x="2586038" y="2761615"/>
              <a:chExt cx="1334770" cy="1334770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4" name="文本框 65"/>
            <p:cNvSpPr txBox="1"/>
            <p:nvPr/>
          </p:nvSpPr>
          <p:spPr>
            <a:xfrm>
              <a:off x="3208464" y="2983321"/>
              <a:ext cx="945200" cy="33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混合云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46023" y="3418804"/>
            <a:ext cx="1128365" cy="1130793"/>
            <a:chOff x="6204636" y="5054217"/>
            <a:chExt cx="1170822" cy="1170399"/>
          </a:xfrm>
        </p:grpSpPr>
        <p:grpSp>
          <p:nvGrpSpPr>
            <p:cNvPr id="78" name="组合 77"/>
            <p:cNvGrpSpPr/>
            <p:nvPr/>
          </p:nvGrpSpPr>
          <p:grpSpPr>
            <a:xfrm>
              <a:off x="6204636" y="5054217"/>
              <a:ext cx="1170822" cy="1170399"/>
              <a:chOff x="2586038" y="2761615"/>
              <a:chExt cx="1334770" cy="1334770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742565" y="2914813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65"/>
            <p:cNvSpPr txBox="1"/>
            <p:nvPr/>
          </p:nvSpPr>
          <p:spPr>
            <a:xfrm>
              <a:off x="6316611" y="5452518"/>
              <a:ext cx="945200" cy="33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私有云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045573" y="1545551"/>
            <a:ext cx="1249666" cy="1195893"/>
            <a:chOff x="7028762" y="1594686"/>
            <a:chExt cx="1170822" cy="1170399"/>
          </a:xfrm>
        </p:grpSpPr>
        <p:grpSp>
          <p:nvGrpSpPr>
            <p:cNvPr id="83" name="组合 82"/>
            <p:cNvGrpSpPr/>
            <p:nvPr/>
          </p:nvGrpSpPr>
          <p:grpSpPr>
            <a:xfrm>
              <a:off x="7028762" y="1594686"/>
              <a:ext cx="1170822" cy="1170399"/>
              <a:chOff x="2586038" y="2761615"/>
              <a:chExt cx="1334770" cy="1334770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文本框 65"/>
            <p:cNvSpPr txBox="1"/>
            <p:nvPr/>
          </p:nvSpPr>
          <p:spPr>
            <a:xfrm>
              <a:off x="7124909" y="1992156"/>
              <a:ext cx="945200" cy="33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公有云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8408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810740" y="4886572"/>
            <a:ext cx="5908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0070C0"/>
                </a:solidFill>
              </a:rPr>
              <a:t>taf.qcloud.com</a:t>
            </a:r>
          </a:p>
        </p:txBody>
      </p:sp>
      <p:pic>
        <p:nvPicPr>
          <p:cNvPr id="6145" name="Picture 1" descr="C:\Users\joeyzhong\Documents\RTXC File List\Accounts\joeyzhong\RTXDownload\imageCache\qrcode_for_gh_b11b48457646_4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0119" y="790822"/>
            <a:ext cx="4095750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97184" y="23962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什么是微服务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" name="组合 37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4" name="组合 3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909445" y="484719"/>
            <a:ext cx="2755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 Service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049" y="2770489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快速迭代，加快应用交付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24795" y="332488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腾讯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海量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服务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之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道理念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6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5815667" y="582461"/>
            <a:ext cx="2755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flipV="1">
            <a:off x="6110259" y="1678338"/>
            <a:ext cx="2252284" cy="5013736"/>
            <a:chOff x="7700358" y="1325285"/>
            <a:chExt cx="2252284" cy="4374038"/>
          </a:xfrm>
        </p:grpSpPr>
        <p:sp>
          <p:nvSpPr>
            <p:cNvPr id="36" name="圆角矩形 6"/>
            <p:cNvSpPr/>
            <p:nvPr/>
          </p:nvSpPr>
          <p:spPr>
            <a:xfrm>
              <a:off x="7700358" y="1325285"/>
              <a:ext cx="2252284" cy="4374038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700358" y="3626120"/>
              <a:ext cx="2252284" cy="853540"/>
              <a:chOff x="1947258" y="3466616"/>
              <a:chExt cx="2252284" cy="85354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 rot="10800000">
              <a:off x="8317777" y="3658836"/>
              <a:ext cx="9588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3445857" y="1676425"/>
            <a:ext cx="2252284" cy="5013736"/>
            <a:chOff x="4969858" y="1325285"/>
            <a:chExt cx="2252284" cy="4374038"/>
          </a:xfrm>
        </p:grpSpPr>
        <p:sp>
          <p:nvSpPr>
            <p:cNvPr id="43" name="圆角矩形 5"/>
            <p:cNvSpPr/>
            <p:nvPr/>
          </p:nvSpPr>
          <p:spPr>
            <a:xfrm>
              <a:off x="4969858" y="1325285"/>
              <a:ext cx="2252284" cy="4374038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969858" y="3626120"/>
              <a:ext cx="2252284" cy="853540"/>
              <a:chOff x="1947258" y="3466616"/>
              <a:chExt cx="2252284" cy="85354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 rot="10800000">
              <a:off x="5615596" y="3661491"/>
              <a:ext cx="9588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flipV="1">
            <a:off x="747929" y="1676425"/>
            <a:ext cx="2252284" cy="5013736"/>
            <a:chOff x="2239358" y="1325285"/>
            <a:chExt cx="2252284" cy="4374038"/>
          </a:xfrm>
        </p:grpSpPr>
        <p:sp>
          <p:nvSpPr>
            <p:cNvPr id="50" name="圆角矩形 4"/>
            <p:cNvSpPr/>
            <p:nvPr/>
          </p:nvSpPr>
          <p:spPr>
            <a:xfrm>
              <a:off x="2239358" y="1325285"/>
              <a:ext cx="2252284" cy="4374038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239358" y="3626120"/>
              <a:ext cx="2252284" cy="853540"/>
              <a:chOff x="1947258" y="3466616"/>
              <a:chExt cx="2252284" cy="85354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 rot="10800000">
              <a:off x="2858240" y="3661027"/>
              <a:ext cx="9588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761963" y="2120993"/>
            <a:ext cx="1923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518388" y="2114683"/>
            <a:ext cx="1923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方法论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274839" y="2138673"/>
            <a:ext cx="1923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sp>
        <p:nvSpPr>
          <p:cNvPr id="2" name="矩形 1"/>
          <p:cNvSpPr/>
          <p:nvPr/>
        </p:nvSpPr>
        <p:spPr>
          <a:xfrm>
            <a:off x="910278" y="4544496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云中生长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1479" y="5363129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有损服务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63369" y="4181121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大系统云做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62530" y="4686191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柔性可用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63789" y="5255133"/>
            <a:ext cx="1595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SET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模型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58067" y="5838167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全网调度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25551" y="4154925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系统容灾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7610" y="4530894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负载均衡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317611" y="4915197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过载保护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325550" y="5300755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立体监控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323761" y="5685058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灰度发布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323761" y="6069361"/>
            <a:ext cx="167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楷体" pitchFamily="49" charset="-122"/>
              </a:rPr>
              <a:t>自动部署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楷体" pitchFamily="49" charset="-122"/>
            </a:endParaRPr>
          </a:p>
        </p:txBody>
      </p:sp>
      <p:sp>
        <p:nvSpPr>
          <p:cNvPr id="53" name="Oval 42"/>
          <p:cNvSpPr>
            <a:spLocks noChangeArrowheads="1"/>
          </p:cNvSpPr>
          <p:nvPr/>
        </p:nvSpPr>
        <p:spPr bwMode="auto">
          <a:xfrm>
            <a:off x="1191877" y="4704923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4" name="Oval 42"/>
          <p:cNvSpPr>
            <a:spLocks noChangeArrowheads="1"/>
          </p:cNvSpPr>
          <p:nvPr/>
        </p:nvSpPr>
        <p:spPr bwMode="auto">
          <a:xfrm>
            <a:off x="1191877" y="5485550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" name="Oval 42"/>
          <p:cNvSpPr>
            <a:spLocks noChangeArrowheads="1"/>
          </p:cNvSpPr>
          <p:nvPr/>
        </p:nvSpPr>
        <p:spPr bwMode="auto">
          <a:xfrm>
            <a:off x="3744498" y="4354980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" name="Oval 42"/>
          <p:cNvSpPr>
            <a:spLocks noChangeArrowheads="1"/>
          </p:cNvSpPr>
          <p:nvPr/>
        </p:nvSpPr>
        <p:spPr bwMode="auto">
          <a:xfrm>
            <a:off x="6573684" y="5067058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" name="Oval 42"/>
          <p:cNvSpPr>
            <a:spLocks noChangeArrowheads="1"/>
          </p:cNvSpPr>
          <p:nvPr/>
        </p:nvSpPr>
        <p:spPr bwMode="auto">
          <a:xfrm>
            <a:off x="6580208" y="5442886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8" name="Oval 42"/>
          <p:cNvSpPr>
            <a:spLocks noChangeArrowheads="1"/>
          </p:cNvSpPr>
          <p:nvPr/>
        </p:nvSpPr>
        <p:spPr bwMode="auto">
          <a:xfrm>
            <a:off x="6581762" y="5851577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9" name="Oval 42"/>
          <p:cNvSpPr>
            <a:spLocks noChangeArrowheads="1"/>
          </p:cNvSpPr>
          <p:nvPr/>
        </p:nvSpPr>
        <p:spPr bwMode="auto">
          <a:xfrm>
            <a:off x="3744498" y="5425325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0" name="Oval 42"/>
          <p:cNvSpPr>
            <a:spLocks noChangeArrowheads="1"/>
          </p:cNvSpPr>
          <p:nvPr/>
        </p:nvSpPr>
        <p:spPr bwMode="auto">
          <a:xfrm>
            <a:off x="3744497" y="4849729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1" name="Oval 42"/>
          <p:cNvSpPr>
            <a:spLocks noChangeArrowheads="1"/>
          </p:cNvSpPr>
          <p:nvPr/>
        </p:nvSpPr>
        <p:spPr bwMode="auto">
          <a:xfrm>
            <a:off x="3749718" y="6013504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2" name="Oval 42"/>
          <p:cNvSpPr>
            <a:spLocks noChangeArrowheads="1"/>
          </p:cNvSpPr>
          <p:nvPr/>
        </p:nvSpPr>
        <p:spPr bwMode="auto">
          <a:xfrm>
            <a:off x="6573684" y="6229006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3" name="Oval 42"/>
          <p:cNvSpPr>
            <a:spLocks noChangeArrowheads="1"/>
          </p:cNvSpPr>
          <p:nvPr/>
        </p:nvSpPr>
        <p:spPr bwMode="auto">
          <a:xfrm>
            <a:off x="6576994" y="4705693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4" name="Oval 42"/>
          <p:cNvSpPr>
            <a:spLocks noChangeArrowheads="1"/>
          </p:cNvSpPr>
          <p:nvPr/>
        </p:nvSpPr>
        <p:spPr bwMode="auto">
          <a:xfrm>
            <a:off x="6573684" y="4326831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13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: 圆角 2050"/>
          <p:cNvSpPr/>
          <p:nvPr/>
        </p:nvSpPr>
        <p:spPr>
          <a:xfrm>
            <a:off x="4322108" y="4946559"/>
            <a:ext cx="1245140" cy="775470"/>
          </a:xfrm>
          <a:prstGeom prst="roundRect">
            <a:avLst/>
          </a:prstGeom>
          <a:solidFill>
            <a:schemeClr val="accent1">
              <a:lumMod val="75000"/>
              <a:alpha val="6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矩形 2047"/>
          <p:cNvSpPr/>
          <p:nvPr/>
        </p:nvSpPr>
        <p:spPr>
          <a:xfrm>
            <a:off x="0" y="1535294"/>
            <a:ext cx="4890550" cy="1929148"/>
          </a:xfrm>
          <a:prstGeom prst="rect">
            <a:avLst/>
          </a:prstGeom>
          <a:solidFill>
            <a:schemeClr val="bg2">
              <a:lumMod val="9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464442"/>
            <a:ext cx="4890550" cy="1062465"/>
          </a:xfrm>
          <a:prstGeom prst="rect">
            <a:avLst/>
          </a:prstGeom>
          <a:solidFill>
            <a:schemeClr val="accent1">
              <a:lumMod val="7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 flipV="1">
            <a:off x="360337" y="5857450"/>
            <a:ext cx="8493021" cy="37554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arrow" w="med" len="med"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2013540" y="255497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微服务架构 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-- TAF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8946" y="1600017"/>
            <a:ext cx="21790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Batang" pitchFamily="18" charset="-127"/>
                <a:ea typeface="Batang" pitchFamily="18" charset="-127"/>
              </a:rPr>
              <a:t>TAF</a:t>
            </a:r>
            <a:endParaRPr lang="zh-CN" altLang="en-US" sz="5400" b="1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37" y="2448204"/>
            <a:ext cx="367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Tencent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Application Framework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7012" y="28375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十年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537" y="3560713"/>
            <a:ext cx="3767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1.6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服务器     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100+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服务         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进程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9" name="Picture 1" descr="C:\Users\JOEYZH~1\AppData\Local\Temp\{63224C5F-358D-4F11-8E0E-43EC9EE23DED}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0550" y="1582074"/>
            <a:ext cx="4245811" cy="2950440"/>
          </a:xfrm>
          <a:prstGeom prst="rect">
            <a:avLst/>
          </a:prstGeom>
          <a:noFill/>
          <a:effectLst>
            <a:glow rad="2032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grpSp>
        <p:nvGrpSpPr>
          <p:cNvPr id="18" name="组合 17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19" name="组合 18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21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1" name="椭圆 70"/>
          <p:cNvSpPr/>
          <p:nvPr/>
        </p:nvSpPr>
        <p:spPr>
          <a:xfrm>
            <a:off x="659767" y="4881114"/>
            <a:ext cx="976873" cy="90876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74" y="4958941"/>
            <a:ext cx="822258" cy="751101"/>
          </a:xfrm>
          <a:prstGeom prst="ellipse">
            <a:avLst/>
          </a:prstGeom>
        </p:spPr>
      </p:pic>
      <p:sp>
        <p:nvSpPr>
          <p:cNvPr id="75" name="椭圆 74"/>
          <p:cNvSpPr/>
          <p:nvPr/>
        </p:nvSpPr>
        <p:spPr>
          <a:xfrm>
            <a:off x="3092990" y="4861170"/>
            <a:ext cx="976873" cy="90876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877427" y="4868680"/>
            <a:ext cx="976873" cy="90876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449" y="4934572"/>
            <a:ext cx="832827" cy="775470"/>
          </a:xfrm>
          <a:prstGeom prst="ellipse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7684" y="4934572"/>
            <a:ext cx="827484" cy="765599"/>
          </a:xfrm>
          <a:prstGeom prst="ellipse">
            <a:avLst/>
          </a:prstGeom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3502" y="5080742"/>
            <a:ext cx="1062352" cy="5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矩形: 圆角 82"/>
          <p:cNvSpPr/>
          <p:nvPr/>
        </p:nvSpPr>
        <p:spPr>
          <a:xfrm>
            <a:off x="5769273" y="4940877"/>
            <a:ext cx="1188000" cy="775470"/>
          </a:xfrm>
          <a:prstGeom prst="roundRect">
            <a:avLst/>
          </a:prstGeom>
          <a:solidFill>
            <a:schemeClr val="accent1">
              <a:lumMod val="75000"/>
              <a:alpha val="6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矩形: 圆角 83"/>
          <p:cNvSpPr/>
          <p:nvPr/>
        </p:nvSpPr>
        <p:spPr>
          <a:xfrm>
            <a:off x="7221776" y="4940877"/>
            <a:ext cx="1245140" cy="775470"/>
          </a:xfrm>
          <a:prstGeom prst="roundRect">
            <a:avLst/>
          </a:prstGeom>
          <a:solidFill>
            <a:schemeClr val="accent1">
              <a:lumMod val="75000"/>
              <a:alpha val="67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3789" y="5066927"/>
            <a:ext cx="938967" cy="567629"/>
          </a:xfrm>
          <a:prstGeom prst="rect">
            <a:avLst/>
          </a:prstGeom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23964" y="5066927"/>
            <a:ext cx="1040763" cy="55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87601" y="1255561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未来路在何方？？？</a:t>
            </a:r>
            <a:endParaRPr lang="en-US" altLang="zh-CN" sz="4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682" name="Picture 2" descr="C:\Users\JOEYZH~1\AppData\Local\Temp\{A0C83E31-17D5-482F-9EFE-4F9F61E545E8}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7601" y="2661309"/>
            <a:ext cx="5740659" cy="2808822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5" name="组合 27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7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Text Box 2"/>
          <p:cNvSpPr>
            <a:spLocks noChangeArrowheads="1"/>
          </p:cNvSpPr>
          <p:nvPr/>
        </p:nvSpPr>
        <p:spPr bwMode="auto">
          <a:xfrm>
            <a:off x="1850534" y="324289"/>
            <a:ext cx="88298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未来</a:t>
            </a:r>
            <a:endParaRPr lang="zh-CN" altLang="zh-CN" sz="28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850534" y="324289"/>
            <a:ext cx="88298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腾讯某投资公司快速发展遭遇的架构瓶颈</a:t>
            </a:r>
            <a:endParaRPr lang="zh-CN" altLang="zh-CN" sz="28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58883" y="1893974"/>
            <a:ext cx="3507490" cy="3821373"/>
            <a:chOff x="354827" y="1378424"/>
            <a:chExt cx="5254395" cy="3998794"/>
          </a:xfrm>
        </p:grpSpPr>
        <p:sp>
          <p:nvSpPr>
            <p:cNvPr id="6" name="圆角矩形 5"/>
            <p:cNvSpPr/>
            <p:nvPr/>
          </p:nvSpPr>
          <p:spPr>
            <a:xfrm>
              <a:off x="1078164" y="1378424"/>
              <a:ext cx="1528551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</a:rPr>
                <a:t>App</a:t>
              </a:r>
              <a:endParaRPr lang="zh-CN" altLang="en-US" sz="1400" dirty="0">
                <a:solidFill>
                  <a:srgbClr val="002060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004773" y="1378424"/>
              <a:ext cx="1528551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</a:rPr>
                <a:t>Web(PC/H5)</a:t>
              </a:r>
              <a:endParaRPr lang="zh-CN" altLang="en-US" sz="1400" dirty="0">
                <a:solidFill>
                  <a:srgbClr val="00206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6" idx="2"/>
            </p:cNvCxnSpPr>
            <p:nvPr/>
          </p:nvCxnSpPr>
          <p:spPr>
            <a:xfrm rot="16200000" flipH="1">
              <a:off x="1563058" y="2149125"/>
              <a:ext cx="559558" cy="7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354827" y="2429301"/>
              <a:ext cx="2336041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终端逻辑层</a:t>
              </a:r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(C#)</a:t>
              </a:r>
              <a:endPara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04773" y="2429301"/>
              <a:ext cx="2604449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逻辑层</a:t>
              </a:r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(PHP/C#)</a:t>
              </a:r>
              <a:endPara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rot="16200000" flipH="1">
              <a:off x="3486598" y="2149125"/>
              <a:ext cx="559558" cy="7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/>
            <p:cNvSpPr/>
            <p:nvPr/>
          </p:nvSpPr>
          <p:spPr>
            <a:xfrm>
              <a:off x="818859" y="3725839"/>
              <a:ext cx="4189862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访问层（</a:t>
              </a:r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C#</a:t>
              </a:r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29084" y="4885899"/>
              <a:ext cx="2336041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Oracle</a:t>
              </a:r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存储过程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521107" y="4885899"/>
              <a:ext cx="1475426" cy="49131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MongoDB</a:t>
              </a:r>
              <a:endParaRPr lang="zh-CN" altLang="en-US" sz="1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5400000">
              <a:off x="1435288" y="3316415"/>
              <a:ext cx="816576" cy="2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5400000">
              <a:off x="3356556" y="3327772"/>
              <a:ext cx="816576" cy="2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>
              <a:off x="1506934" y="4550392"/>
              <a:ext cx="668741" cy="2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rot="5400000">
              <a:off x="3433541" y="4550393"/>
              <a:ext cx="668741" cy="2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/>
          <p:cNvCxnSpPr/>
          <p:nvPr/>
        </p:nvCxnSpPr>
        <p:spPr>
          <a:xfrm rot="5400000" flipH="1" flipV="1">
            <a:off x="8262434" y="2178700"/>
            <a:ext cx="327546" cy="79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28" name="组合 27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33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1" name="TextBox 25"/>
          <p:cNvSpPr txBox="1"/>
          <p:nvPr/>
        </p:nvSpPr>
        <p:spPr>
          <a:xfrm>
            <a:off x="5657606" y="1426184"/>
            <a:ext cx="296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服务器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900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/>
              <a:t>DAU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20+%/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月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490224" y="1388836"/>
            <a:ext cx="1105033" cy="1281375"/>
            <a:chOff x="5508875" y="4753479"/>
            <a:chExt cx="1104889" cy="1281672"/>
          </a:xfrm>
        </p:grpSpPr>
        <p:grpSp>
          <p:nvGrpSpPr>
            <p:cNvPr id="43" name="组合 42"/>
            <p:cNvGrpSpPr/>
            <p:nvPr/>
          </p:nvGrpSpPr>
          <p:grpSpPr>
            <a:xfrm rot="5400000">
              <a:off x="5420484" y="4841870"/>
              <a:ext cx="1281672" cy="1104889"/>
              <a:chOff x="2183816" y="975542"/>
              <a:chExt cx="1632395" cy="1407237"/>
            </a:xfrm>
          </p:grpSpPr>
          <p:sp>
            <p:nvSpPr>
              <p:cNvPr id="50" name="六边形 49"/>
              <p:cNvSpPr/>
              <p:nvPr/>
            </p:nvSpPr>
            <p:spPr>
              <a:xfrm>
                <a:off x="2183817" y="975542"/>
                <a:ext cx="1632394" cy="1407237"/>
              </a:xfrm>
              <a:prstGeom prst="hexagon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8100000" scaled="0"/>
                <a:tileRect/>
              </a:gradFill>
              <a:ln w="19050">
                <a:noFill/>
              </a:ln>
              <a:effectLst>
                <a:outerShdw blurRad="622300" dist="317500" dir="2400000" algn="tl" rotWithShape="0">
                  <a:srgbClr val="69696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六边形 50"/>
              <p:cNvSpPr/>
              <p:nvPr/>
            </p:nvSpPr>
            <p:spPr>
              <a:xfrm>
                <a:off x="2183816" y="975542"/>
                <a:ext cx="1632394" cy="1407237"/>
              </a:xfrm>
              <a:prstGeom prst="hexagon">
                <a:avLst/>
              </a:prstGeom>
              <a:gradFill>
                <a:gsLst>
                  <a:gs pos="64000">
                    <a:srgbClr val="F3F3F3"/>
                  </a:gs>
                  <a:gs pos="32000">
                    <a:srgbClr val="DEDEDE"/>
                  </a:gs>
                  <a:gs pos="0">
                    <a:srgbClr val="CBCBCB"/>
                  </a:gs>
                  <a:gs pos="100000">
                    <a:srgbClr val="F9F9F9"/>
                  </a:gs>
                </a:gsLst>
                <a:lin ang="18900000" scaled="0"/>
              </a:gradFill>
              <a:ln w="19050"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800171" y="5125400"/>
              <a:ext cx="491860" cy="509424"/>
              <a:chOff x="9450388" y="2662238"/>
              <a:chExt cx="133350" cy="138112"/>
            </a:xfrm>
            <a:solidFill>
              <a:srgbClr val="01ACBE"/>
            </a:solidFill>
          </p:grpSpPr>
          <p:sp>
            <p:nvSpPr>
              <p:cNvPr id="45" name="Rectangle 239"/>
              <p:cNvSpPr>
                <a:spLocks noChangeArrowheads="1"/>
              </p:cNvSpPr>
              <p:nvPr/>
            </p:nvSpPr>
            <p:spPr bwMode="auto">
              <a:xfrm>
                <a:off x="9450388" y="2778125"/>
                <a:ext cx="26988" cy="2222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240"/>
              <p:cNvSpPr>
                <a:spLocks noChangeArrowheads="1"/>
              </p:cNvSpPr>
              <p:nvPr/>
            </p:nvSpPr>
            <p:spPr bwMode="auto">
              <a:xfrm>
                <a:off x="9488488" y="2751138"/>
                <a:ext cx="22225" cy="4921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241"/>
              <p:cNvSpPr>
                <a:spLocks noChangeArrowheads="1"/>
              </p:cNvSpPr>
              <p:nvPr/>
            </p:nvSpPr>
            <p:spPr bwMode="auto">
              <a:xfrm>
                <a:off x="9521825" y="2713038"/>
                <a:ext cx="23813" cy="8731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242"/>
              <p:cNvSpPr>
                <a:spLocks noChangeArrowheads="1"/>
              </p:cNvSpPr>
              <p:nvPr/>
            </p:nvSpPr>
            <p:spPr bwMode="auto">
              <a:xfrm>
                <a:off x="9556750" y="2662238"/>
                <a:ext cx="26988" cy="138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43"/>
              <p:cNvSpPr>
                <a:spLocks/>
              </p:cNvSpPr>
              <p:nvPr/>
            </p:nvSpPr>
            <p:spPr bwMode="auto">
              <a:xfrm>
                <a:off x="9556750" y="2662238"/>
                <a:ext cx="26988" cy="138112"/>
              </a:xfrm>
              <a:custGeom>
                <a:avLst/>
                <a:gdLst>
                  <a:gd name="T0" fmla="*/ 17 w 17"/>
                  <a:gd name="T1" fmla="*/ 87 h 87"/>
                  <a:gd name="T2" fmla="*/ 0 w 17"/>
                  <a:gd name="T3" fmla="*/ 87 h 87"/>
                  <a:gd name="T4" fmla="*/ 0 w 17"/>
                  <a:gd name="T5" fmla="*/ 0 h 87"/>
                  <a:gd name="T6" fmla="*/ 17 w 17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7">
                    <a:moveTo>
                      <a:pt x="17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5" name="直接连接符 4"/>
          <p:cNvCxnSpPr>
            <a:stCxn id="50" idx="0"/>
          </p:cNvCxnSpPr>
          <p:nvPr/>
        </p:nvCxnSpPr>
        <p:spPr>
          <a:xfrm>
            <a:off x="5042741" y="2670211"/>
            <a:ext cx="340134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1"/>
          <p:cNvSpPr/>
          <p:nvPr/>
        </p:nvSpPr>
        <p:spPr>
          <a:xfrm>
            <a:off x="4607014" y="2809195"/>
            <a:ext cx="3662531" cy="2247541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2700000" scaled="1"/>
          </a:gradFill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52564" y="3028256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逻辑集中，可伸缩性差，可靠性差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代码重复率高，研发成本大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大量存储过程带来严重质量问题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.Net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架构不适应业务海量访问发展趋势</a:t>
            </a:r>
          </a:p>
        </p:txBody>
      </p:sp>
      <p:sp>
        <p:nvSpPr>
          <p:cNvPr id="60" name="右箭头 29"/>
          <p:cNvSpPr/>
          <p:nvPr/>
        </p:nvSpPr>
        <p:spPr>
          <a:xfrm rot="5400000">
            <a:off x="6172315" y="4201570"/>
            <a:ext cx="531928" cy="224226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30"/>
          <p:cNvSpPr txBox="1"/>
          <p:nvPr/>
        </p:nvSpPr>
        <p:spPr>
          <a:xfrm>
            <a:off x="4730308" y="5697249"/>
            <a:ext cx="3357349" cy="400110"/>
          </a:xfrm>
          <a:prstGeom prst="rect">
            <a:avLst/>
          </a:prstGeom>
          <a:solidFill>
            <a:srgbClr val="00A2D8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微服务架构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>
            <a:spLocks noChangeArrowheads="1"/>
          </p:cNvSpPr>
          <p:nvPr/>
        </p:nvSpPr>
        <p:spPr bwMode="auto">
          <a:xfrm>
            <a:off x="1975641" y="266894"/>
            <a:ext cx="60099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6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5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幼圆" panose="02010509060101010101" pitchFamily="49" charset="-122"/>
              </a:rPr>
              <a:t>从一个事故看问题</a:t>
            </a:r>
            <a:endParaRPr lang="zh-CN" altLang="zh-CN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幼圆" panose="02010509060101010101" pitchFamily="49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5400000">
            <a:off x="2984677" y="5018194"/>
            <a:ext cx="526769" cy="15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37074" y="1964954"/>
            <a:ext cx="3137684" cy="3902169"/>
            <a:chOff x="664583" y="1228296"/>
            <a:chExt cx="3113981" cy="4817660"/>
          </a:xfrm>
        </p:grpSpPr>
        <p:grpSp>
          <p:nvGrpSpPr>
            <p:cNvPr id="2" name="组合 1"/>
            <p:cNvGrpSpPr/>
            <p:nvPr/>
          </p:nvGrpSpPr>
          <p:grpSpPr>
            <a:xfrm>
              <a:off x="664583" y="1228296"/>
              <a:ext cx="3113981" cy="4817660"/>
              <a:chOff x="562227" y="1228296"/>
              <a:chExt cx="3113981" cy="481766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383599" y="1228296"/>
                <a:ext cx="1168959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合作商后台</a:t>
                </a:r>
              </a:p>
            </p:txBody>
          </p:sp>
          <p:cxnSp>
            <p:nvCxnSpPr>
              <p:cNvPr id="9" name="直接箭头连接符 8"/>
              <p:cNvCxnSpPr>
                <a:stCxn id="7" idx="2"/>
                <a:endCxn id="10" idx="0"/>
              </p:cNvCxnSpPr>
              <p:nvPr/>
            </p:nvCxnSpPr>
            <p:spPr>
              <a:xfrm rot="5400000">
                <a:off x="1693375" y="1957842"/>
                <a:ext cx="534731" cy="14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圆角矩形 9"/>
              <p:cNvSpPr/>
              <p:nvPr/>
            </p:nvSpPr>
            <p:spPr>
              <a:xfrm>
                <a:off x="1173707" y="2232547"/>
                <a:ext cx="1559388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统一接入服务</a:t>
                </a: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664582" y="3225895"/>
                <a:ext cx="2796877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结果汇总服务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562227" y="4334485"/>
                <a:ext cx="979968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逻辑</a:t>
                </a:r>
                <a:r>
                  <a:rPr lang="en-US" altLang="zh-CN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622252" y="4334485"/>
                <a:ext cx="984898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逻辑</a:t>
                </a:r>
                <a:r>
                  <a:rPr lang="en-US" altLang="zh-CN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7" name="直接箭头连接符 16"/>
              <p:cNvCxnSpPr/>
              <p:nvPr/>
            </p:nvCxnSpPr>
            <p:spPr>
              <a:xfrm rot="5400000">
                <a:off x="1688505" y="2963982"/>
                <a:ext cx="523829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5400000">
                <a:off x="754607" y="4014191"/>
                <a:ext cx="639070" cy="15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 rot="5400000">
                <a:off x="1835964" y="4014192"/>
                <a:ext cx="639070" cy="15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圆角矩形 21"/>
              <p:cNvSpPr/>
              <p:nvPr/>
            </p:nvSpPr>
            <p:spPr>
              <a:xfrm>
                <a:off x="2691310" y="4334486"/>
                <a:ext cx="984898" cy="4695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逻辑</a:t>
                </a:r>
                <a:r>
                  <a:rPr lang="en-US" altLang="zh-CN" sz="140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3" name="直接箭头连接符 22"/>
              <p:cNvCxnSpPr/>
              <p:nvPr/>
            </p:nvCxnSpPr>
            <p:spPr>
              <a:xfrm rot="5400000">
                <a:off x="2905022" y="4014193"/>
                <a:ext cx="639070" cy="15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664583" y="5330776"/>
                <a:ext cx="2796877" cy="7151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5" name="直接箭头连接符 24"/>
              <p:cNvCxnSpPr/>
              <p:nvPr/>
            </p:nvCxnSpPr>
            <p:spPr>
              <a:xfrm rot="5400000">
                <a:off x="812276" y="5066634"/>
                <a:ext cx="526769" cy="15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5400000">
                <a:off x="1893632" y="5066631"/>
                <a:ext cx="526769" cy="15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圆角矩形 28"/>
            <p:cNvSpPr/>
            <p:nvPr/>
          </p:nvSpPr>
          <p:spPr>
            <a:xfrm>
              <a:off x="844708" y="5712485"/>
              <a:ext cx="697487" cy="2347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节点</a:t>
              </a:r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624585" y="5712485"/>
              <a:ext cx="697487" cy="2347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节点</a:t>
              </a:r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691310" y="5683288"/>
              <a:ext cx="697487" cy="23475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节点</a:t>
              </a:r>
              <a:r>
                <a:rPr lang="en-US" altLang="zh-CN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n</a:t>
              </a:r>
              <a:endPara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360877" y="5577910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56559" y="537171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数据服务</a:t>
              </a:r>
              <a:endParaRPr lang="zh-CN" altLang="en-US" sz="1400" dirty="0"/>
            </a:p>
          </p:txBody>
        </p:sp>
      </p:grpSp>
      <p:sp>
        <p:nvSpPr>
          <p:cNvPr id="35" name="矩形 34"/>
          <p:cNvSpPr/>
          <p:nvPr/>
        </p:nvSpPr>
        <p:spPr>
          <a:xfrm>
            <a:off x="4887263" y="1480043"/>
            <a:ext cx="3594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数据服务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因为机器故障，造成整体服务雪崩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929104" y="2283993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个小时后恢复</a:t>
            </a:r>
          </a:p>
        </p:txBody>
      </p:sp>
      <p:sp>
        <p:nvSpPr>
          <p:cNvPr id="37" name="矩形 36"/>
          <p:cNvSpPr/>
          <p:nvPr/>
        </p:nvSpPr>
        <p:spPr>
          <a:xfrm>
            <a:off x="4925257" y="291335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合作商将流量切换竞争对手后台</a:t>
            </a:r>
          </a:p>
        </p:txBody>
      </p:sp>
      <p:sp>
        <p:nvSpPr>
          <p:cNvPr id="23554" name="AutoShape 2" descr="data:image/jpeg;base64,/9j/4AAQSkZJRgABAQAAAQABAAD/2wBDAAgGBgcGBQgHBwcJCQgKDBQNDAsLDBkSEw8UHRofHh0aHBwgJC4nICIsIxwcKDcpLDAxNDQ0Hyc5PTgyPC4zNDL/2wBDAQkJCQwLDBgNDRgyIRwhMjIyMjIyMjIyMjIyMjIyMjIyMjIyMjIyMjIyMjIyMjIyMjIyMjIyMjIyMjIyMjIyMjL/wAARCADcARADASIAAhEBAxEB/8QAGwAAAQUBAQAAAAAAAAAAAAAAAgEDBAUGAAf/xAA8EAABAwIEAwYDCAEDBAMAAAABAAIDBBEFEiExE0FRBiIyYXGBFKHBI0JSkbHR4fAVJDNiNEOC8Qdjkv/EABsBAAEFAQEAAAAAAAAAAAAAAAIAAQMEBQYH/8QALhEAAgIBAwMDAgUFAQAAAAAAAAECAxEEEiEFMUETIlEUoQYVI0JhJDJScZGB/9oADAMBAAIRAxEAPwDhsiG64BGAuWZ0SFG6Ky4BENlG2EcAnGiy5o0RAIGwkda6MCwSAIgEAZy5LZEmHAslARWXWTZEcuSrrIRCLrIgF1ksjpArkVl1k2R2gbLrI7JLJ8jYBXckq6ycYBcisuskIBciI0SWT5ECQgKcQ2RJjDTigKdIuUJGiNMBjRQFOlAQpEwRooTeycIQEI0MONboiASgIwFG2OjgEWVKAjsgbCSEA0RgJAEYCDIaOAKWyVchyOcuXLkwhQlASBE0XQtiOsusjAubAEnyUlmH1T25hC4Dz0SSb7Cyl3IoCWye+HkzFuXUcroZInw6vaQOqZxl8D7kNWXWTiQWvbna9kPIsgZSkIRgguIvqOSFzg3fQdU6FkEhdZLZdZPkXANl1kS4p8jAWXWRWXWSyIbskI1ThAQkI0xhojVCRcJ0hAQiTFgaLU2QpBCbIUiZG0MlqAhPEISESYIYCNrUgTgCBsNcigeaUBcAjAtqo2FgQBElslshbHBXLktk2RxEoF0oCINQ5ECG6p1rdErWow3XZA5DonYTCDK6Y7N0HqrOqku0MF7u6Jujh4FI24sTqUE0zW3dceq06Y7YclKb3TIlWaemexkrg2Ui/qqytry1v2Lg/llcdCqbtTiNPHaebK5rDoXE6fkoFPXscwTiMMYW5Q0G409VPGvMVIU5KL2vuXDKnhteW6Ov3mHk79kFBUCN07X3HfzZib5rj6LM1GJxuw5/Bme15kuLnW45KAcUle1r7uY4blouHeyJ6PenxjJF9RtwautxgUtUZ4C2VlhxGDe3UJ3/AD1I8NLXnUbErHuxxwl4jY2cUNtcWLX+XUFQajEWulD47gEXcxw2Ui0EXhMD6zbymej01dFKC0HzsdwllrmMI1usTQ4vlLCO64cxyKtJqozXfm1OuirS0O2ZLHVqS4NRFOyVl2lPALKUmIOjdYOvdamF3EhY7qFS1FLqZaqtU0FZdZHZIQqyZN3AIQkI7eSQjyRJjMbIQkJy3khI8kaYw2QhcOicIQ2RJjMZcEBCeIQEXUiYLCGqc5IQAEQ1QthIIC6MbIQiUbHFC5JdchHFARBqQJ1o0QyYgQ1GGIwEQGuqichwQLC55KZh1O2oqsriO4MzgD+S6ndSZ+EXl847zxY5WDYA9Sjkq48PL6lgYCR39PEFoUaPhSmUrdT+1FrVPAZl2WcxKqLiWRmxTxx2lxHiCnku6O3EYd232WexbEI443FsgDtr31Cszi3LaHp0mtxmu1Vp4W0o1BOaR29gNVWYdI+LCJphdvElPDEp1I216KTiDXVOGyytJu6zi7qb2/RaDsz2cFfFDJOAaaM3YOTj5eQV9NV1JMq2Rdt2V2RVYX2adUhoLSGk3Ljuf2V2eylM2MMBe09R1W1bQxwtAaALbJiqja14I2IVeVtrfcnhXWuMHm1R2QbHUnJfK7W45KoxTsliET/iKV4kaBqw6OXqkkbALv8AyVfN3sw0DRuSbAKam61vuDZpq2ux42Jpqd8sckT4XssS15/RX9NWl9MHA95o113CusZwyGtjc2WONxHheAdPkseYZ8NqCxwLmbAgrU9Pcssx5p1Sxk0VPLaZuu69BpAPhYiNi0FeWUMxkkB6HW69OwqTi4dAeeW35LD6tXiKaNLp08tpkyy4hKuWHk1hshIQnEBRJiAIQkIyhIRIEAhA4JxCQpExhsoCE4dCgIRIZhFEEnslTCwEEqQLrhCOddEEIbc3TjGpmOK0XUhoQtanANba35BQSbbwhHWtbRTKKiNS7M7SIHU8z5BP0mGl1pJ7gcmdfVTnTMhYAABbSwVzT6XndMr23eIj1mQxcMABoFrLG9rKSWWjkkoHRsmaLhj3Wa7+VcVuJtiBJNgsJjmNvne6OM90brWri3JNFRwTWJHnUOL1+DYjNVS1B40jrSMH3vIenJT5cUmxCvZDG/IXOsS7YaXN1CxSNkVS2ty3c24DjycdiqyhFXPHVzQ3PCcC8bm3Nam2EvcUPUnVmCfBvsPibjD6WiivwZnZ3DpE22p9SvWqGGOmgaxjLAAAADYLznsHSBhlqXDvljWADZo3svRYySGg3IOzW7u8/ILHvsSsx8GnVH9PPyHUzDYHXmBqq+eQzxaHvNU2RgcCARp91gv89lFc3KC3RvqVHuZNBJERrjNHnaDcbl30CiCBpcXObmsdC43AUlpbBO4OuWO/IFDiEradrTsDqpas5wvIcmkuSnrwBMGAvlkIubOytYPNZzFsPDozIA0jY8/mpeL4iQ4sY8NMhsANSVVfGSzNHCgnkBOSzrRtv77+y6KqCgkmzDvnvbwiohe1s8bWC++nUhei4NOGwUdOSOIIzmAOwvdeW1b8Soal84giYxrsxc15fk6m1tQvR+yTTVYfHiD355JxfNtYdAOSyerQSqy+xN05ve0jTLko2SLkjeBQFOITspEIbKTmiSFEMwChKIoSjQwBQo0BRoYKyIBCNkQKTEBLKyCNz33sNrcz0USnxoQuPxFLHURXvl2LR5HmprwHAggEHkVDlwtklzEch6bhaGgt08Mq1csz9bXqJ81PhE2XFcPgzGWBwIFwwONz099VMhnhliEjKB/fcGsDpbFxO2llm66nldjcdPICGxBlwTpo0K9indHitNTN1kl8BtsQN1u2aLTKG5QXyZcNRe5bdzLVlK6WThwwxZm/7jrlzWHpfmVa09JDStLjZz/xWsuY5tPA2OMWa35+ahVNYbELGcIbspJGnHe1hsk1NYGaAqjq8SDSbpupqDlJLrLN4nXDUA6+qmrqcmPJqC4I+L4wXuc1pWccZqmVscbXSyuNg1guT5KRHDPX1gip43Pe82AC3mE9n4sMoi1jv9W8d6Zu7fJvl+qbVaqGmWPI9dcpnmWL4bLhtM2erIMt7CNhuIvXqU1g1CKahrHOtaTKGkaXAGive0+C4pLXF8kHFbuXRDQjzCZp446elEbqYscPCCP0vsrNdylWnnOSjZBqzsafsiWR4fbNe56WWwhdnZrax5fv5Lz7AqngTcN3daTfXmtVVYzh+F07HVs+UynJFC0ZpJTfZrdzqsu6Endx5NKqcfTLiStYG6Pe4DawytUCapvYlwaD1dZVeI1ckkLRUySUkl7injAkfbkCdgfS6z01LTPlfJJQPe9veJqJc7gOuW+iUYSfdkmUuxsGObO4Wc0tFrkG4VJ2lq2UMX20gFtQCeXoq5uEmSmbW0D34bPC5pZLESGuF9Q5uxVrjPZyixKEu4YlcT3pJCXPcb8z+ys6dwrmnJ8AXb5RcYo86nr3mYVUzc07S58bSLiMAanzICtaalq6iniqWZnCTXPIC12vOxT7KP8Ax2IT8GkY+Rr9TIfLQjoFOcyuq/8AdljjvvkNytyNyi8dl8mUqJSWc/8AhUyQlzc51aXEj9Fr+ylE2kwv7NzgxxuYyLAHqFVPo42U/CabNA3P6qx7L4i+aaqoXN7kf2kTvImxH191X61uu0W6HZdw9HFVajEvJo0hSpCuHRviISiKEo0IBwshO6MoDupEMwShKIoTsiQwBQlE43QlEMcLoxZACiCJiCAuVZ4dRPMbaotvd2WFpHid1PkExh9J8TOM/wDtt8VufktSQ1hboO43I0D52WnoNHvfqS7eDP1mp2eyPcxGPwvpO0dOwvLi+Fshdc62vf8ARM9n5DXdpK6tBvHTt4EZvoSd/lZSe38zaOmpa17u+HuZoSNLXsCs52dx2WgZC6KU1ERb9rBHSZWAn/lvfzN10F6cqVFeTGqmq7cvk9CmnAbo61lVVVWyO5zi/qm3Y4wUgqeG4BxsGkAlp6W5n5Kjr6yucwvvGANdLH8z9PZVa+nuXOS49ckuEN4ni7WAjMCVkavEzJIMrSfMmwHqna6Rz5CZIIT7W+qgU9F8fXw0zI2gySBthfmrEqIVQeSD6idj4PROxNDkwr/ISNPGqb2uLWYDpYea0xCGCFlPBHBGLMjaGNHkNE5uuB1Frttc2dBVHbBIg1tDFWNGcEPb4XNNiPdZjE8CZFC4tZ3jdxkc8l1gtplTM1Kyoa5rhe4sVNpdTOuSS7DWRjJcnlML6qKaN1O7I0am5v7LRR4HVy9o8N7QvlbMxjcz25AOG4tsHDy125bpmbDGUuOSwsJDS3MwnZavCCH4fEJA19mlrm30K3LtQ0k4+StVp8LkSlwwQV3xdRK5zg7MG252t8lV1HwdPiM0tHSPnrpbB8r35z7nYBaAgNaIql5yDRshHddba/n6pWimjPcEYtsG6qGOcYzwWfbnc1yVraR5w+RtcQ4PFy3kFdw0kYo7M1DhmFxyVPieLxieOlbq95Ayn9T5K8hlbBCyNxu0ABKKw8DTz3SMh2mw+Us+Jpv9xmtvxDoqCgxIVAOSWEFps4EG4PmFscWnj+2aXd0jReZVkZdWyVFO7JNffk71W/pKnfU3jLRn6iaokn8mmqP9tznPzm2mlgPZNdlpHNx9oGofG8O9N1UU2JOqYjE/SQaEdFJwqp+CxmmmJs0PAd6HQq/OtWaOcIrnDKM7P6iMs8Ho6QpeqQrzY6dPIhQlEUJRIQBQlEd0J3RoQJQFGdkBRoEF1kJRJOSIY4BPQwSVErYomF73bAJIYXzysiiBc9xsFr6Ghiw6nIaQZXDvyW3/AIV3S6SV7+EVNTqVSseSJQ0opXltw7g7nq87+3JTNW2d97ceX8poPZG0uOxOnmVXY92giwHBp65zc8g0iafvPO38ro660koxMOc9zcmY3/5Qrop5KDB4nZqiImaYfdZmGgP6qBhn+loo4qeMOeB3ppBYD35/+lU0UFRXVUuIVzy6SVxe97vvH+8vRXJc/Jlijfa3i8I/Pb+lWZw9uEV92WDPUCJzmOeXvksHOI210203+qqa2pmfKeK65abZGnusR1booSRNUxMdvkjOZ3y0UOoe2VwmjDskrcwDtweam0bX9rGl3Isz3EarR9g6E1OKzVrgOHTM0cdg52g+V1m3FpdYq6wPEaWhpDG9xErnlxLXEEdAq3UYb4OHyT0z2SUj0wSR2uJGkddUjpo42F75APJYeTGdM0UucjdrzbN7jmnafGmSxkXL4z42O0Lffr5rAXSNP8P/AKXvr7fJtXzRx075nOs1ovcnRQH4jxpInQ1Do4+bAAQ8HqVmcdxaN2BOpIZWvLmh9r97KD0UunqY5aWLheAMFvLRWqNJVS90Fggs1FlnEmS8QhjNWx7iA5vhPqpNCw00DI3CxG/QqpqpeI1rNM7m2uWm99t0tLjFM2lp31ThHI/ugk6Fw3HrooNbQ5LdEv6LVYXpzZqG1AYPJQq+tEUDnCw9kLJWyRtc03DhcKHWROqQGE93ms6M+cM0kk+SrwdnxFfLVT3LybNvyC0NW1hs8cUW5NeQD7Kpw5oY55A7ucgeymuxCOYOZTxPqS3Q5RoPdTN5YpJvky+M4k+WQshikLhoTbRUD43sJ4jcrvNa6tbXy5mspoqZpdYudvdZqupp42PkcDI8AkX0BK6rpM0q8LsYfUIrdy8sry3hyidoF2+K3MKfURh0Ye3YhVWB0VU2GWaskkOc3ZG/cD0Wijps2EPNtYrkeituzbap4wpcMp7Mwa8rk2mFVJq8HpJzq50YDvUaKYV5bTY9W4XPkhneyI65Tq0+xWpoe2McoArKe1/+7DqP/wArk9d0HUKyU6cSTb4Xc2KOo17Up8M053SHZM01dTVjM1PMyTyB1HsnSsGVc63tmsP+TRhNSWYvIB2SJUh3RBgFCdkRQlGgQSkKVCUQxqcFw19LG6eduWV+jWnkFMqJu8I2nvu19B1Tss2X18lVyTNbnN+886m/5ey6yqqNMFCJzVtjsk5MZqJWtc0X05c9Ovmsb2lL8axmKk1+Fo2h8lub3bD1srrEavhNJYC97tI2E+N37DckKlcDE11yHyOOZ7/xuO56/wADzVmHfJXkxpzWwRDhgNsLC37j3+ZVVWPdKe/I5w6NFh8lKqai1zfX+/35KoqKl9yA4jzCtVxfkgbyyLNHlaSGBrepsEzBURvjfTh2ZzTxGkbW2P0Uatkcbue4u83G6iRufTysmAJcDax6dFHCLhPcSLkm1cjaeGSU6AC+qz0U1VbM5xJJ3V1Xh81OHBjuCDdwO6b+D4UQyC7eg+iVzTlkJDFPWT3AJPmrOGokaQ8OIcPn5KJDTBriQPMj6jyUwRgWtsqrQQsk4dJFO4eFwD7DZpNvy11WowCXhQPjmeA2nLgSeg5/kso4Zb3HdIIIV20h4jp4ySKstfIR+Btv1sEEllDosRUzTxzVDeI2N0rXsBNtNlBmYanB8QYPHDOZmHz3VvJGHRNZsXOuR+ih4ZHnbWB20gddNjgLyWuDYmyQ09M53emh4sd+dtHD9Cr0De3RYTBml2NYFCR4JahjvQNutsH8OZ0JPeAv6hZGu0zjP1I9mbHT9QpQ2S7oqjTmq49C2V8WYOu9m7b8wpXZrB6vC6EUVXVfFsY45MrsjS3S2YWvdTqWiArHz6XcLKaI3B3d0PRV4WcY8FycU3kj17MupkjYRzDbn5rOVbI5tG5nnrbRamTDjN3nEe6iSUsUYI59VoaW702RySawjF1ULg4DLbXZJU1Bp6N0I0MgtbyVzWtjY87brL1s3GqbjwtFguspfqxTfY5/UfptlaMs4lY8AgOIshhjkp39112Iohknlaebrj0UhjbuvyKklHKy+5BOXBJhzA8RhLXjmDYhXdJ2grYLNnPHZ/z0cPdVMAykZgbDmFLfA1zczfcWVeymm9bL4p/yV4W21PfVJo1lHiFPXMvC/vAasdo4KQViWtdG8OY4tcDoQbEK3osbe2zKoFw24jRr7hc3rvw9OGZ6Z5Xx5NzSdZjP23cP58F4hJSMlZK0PjcHNOxBXO1XOuLi8SWGbakpLKEJQEpShuiSHNTPUaG6q6moY4d6/s61/wC/3VFLUPA7r8voAf1/v5KDPWvFy6UHreEWPt/fzXXdzlW8EWokgDy4Ruzai7tT5j++iqamobrb8ypc9YNbRREcvsyOv9/NUVXWNBOYtA6BgBVitZIZsjVVQDcX+arZJL3JOg530CekkMru40nqXJqfDPimt+MJEQ73DGmfy9FfitqI1juyC4fFsjLCDE43zdQFLZTtcS9/haL6p4hgY7QNJsGtA0DRsFzjmYIx4QbuPWyU48YC3D9BTCWF2ceMG/odFAp25GvpZN2Gw828irMztpqHK03lk2A5DkoNREZGtdGbzR7+fkqM1ywkwXtvCGgjiRnMw9RzCaLgW5m6NO4/Cf2QCoEwsDZ43HMJG3DrgXH3h1CgaCTFec7SDpyPkrvs2z4ijhneSeDGYj6h2qzs7jE3OO80anzb19tirnszMeJPAxxcyRomYBzI0P0Qy7BGqiIe5zwb5QSLeaiYWzLRl50zB36qXDms5p/CSR7IaRmWhY3ezbIAguz1C04n8Qf+w1+Xyc8Afoo2O9pcHfjMWFwVzm4kDkZJG27GPOzSevyTWOYnLgfZSaSlcW1lbJw43D7jdi5eWYRRv/zdNxmlzXSd65Nz53635onBSTyKE9r4PZcM7SywTGjxWEU9Yw2P4X2NrjofJaeGtpp2hwIBPmvL8SqcQLgXg1Yjb9oyQWkFuYcNz67oIccfSshdFJI+N5ALS20jD5jmPMLNs0bXurNOnXRfEz1Wes4bDk181nKvFWMkLS+xPmqaXEpZabO6uaWkGzYu+425WHNZf/LQ1FeYJDPG53djfJoHO6eqk0uknKXu4Du1tcF7OS7xGuMpc1jr33KrdFxbY25pLLrqavTgomDZb6km2Q5nWqxb8IU6NpzD+hRTHnqT5ZfqrEsMT2HkUClulKCBm8JEmMFpA2tvYXU+KIFwFiB6/L9ym6WLO8yAaW33UyBveLb69LX/AJVadmFheAVHPcCWmDhmaB6jQW+g/VRnR7hwsQrcsaR4vO+/v6qLNTu3IuAdMpvr9T5qSi/KwwbKvKIUM01LLnjcR1HI+qu6TEI6wZfDKBq0nf0VQ5lxbf8AvzUZ7SzvtJDgbgg7H1UWu6bTrI5axL5JtLrrdK+OY/BqC4dUOYKtw/EhVXil7s7dx+IdQppPJcTqNNZp7HXYuUdVTfC+CnB8FgXEttmKhVEdVlJjqHNG+jdfkpiUIaddbTwnlfyDdoqreWsMy9ZcZuJI93lZ/wDCq3MY92rQzXxHUrf2DhY6+oumnYfRyeOliP8A4rRr684cyj/woT6R/jIxfxFNTsAhhzvH3nnu39OagTVL3vc57y553cd16B/hsOcdaKI+yNmD4c03FFD7tup1+I61zsf2I10ez/JHmucuXBrr9xhv+Ileotw+iG1JAP8AwCebS0zfDTxD0YFFP8SZ7Q+4a6S/Mjyjgyl17OcTztzTsVHVl12U0zj5MK9Xaxjdo2j0aEYJ6lU59em+0PuSx6VFfuPKZOzlfVyCVtBURSc3Nba6fZ2TxYgXhkJGxc2xC9Qv5ldv1UD63d2UUSLpta7s8wl7KYwyIk0L3AajKQbHnp0PMKho2TYPjVOySN7IHSWAe0gsJ0LTfl0PkvbVFxDD6XE6cw1cTZGnYkatPUFFT1qWcWR4Bs6dHHsZnYW5XO5nYJY9Ibbap50PBmfGbksJF+qDLp0K3YT3RyjLlFptMoe0MTq5rgG2ZGGBoPIA/wAoJuz7KdtNK0aggmytpo2mOa4uTG79/op7ctTQxcy0Nv7hSp4IsIh4nRh0LapjSTlAkAPjb++xCiyUTIoQ4WkDm5myEeIfRaQsaKR2cd0NOa/RUDpopsFn4b8zeE6RpGpYQbE/Q+xTKe2S+GO4bo4XcxeO4nRRDhwxBjicsxhORrhycbc779VU0j6nE580cTGvN259SGjowcgqrEWSGvcHuuS7ujoFt+zVG1jGm3/HVTtKAHdYZKiwqppsNY+pnEkgNhcW06X6qORqrrHxxYqWjj8Urxcc7JrFKJkM9PDCHcWRhJaNb2+qv6XVfsmQ2QxyiuZBaN8ltXEWKs6qDNQiS2oN9uRTYZbDwS0WIvr6q1ZBxcPLbWuzpsVF6uL8/wAjtZiM4WBJTDa/TdPtFq3KRvsCP3TGBn7OSM20O1/3UudnDqo3W0PK376J5YVkkxR5imTMpc4RjYf3YoJwI2O7tmtbdwvb2AP06J9rQ0a7HW38FRcRcY6MRjxSPAsdPkq9eXNJEsuI5I0sVnBrb5yL2G/oFFlZdpItfYAdeg/dTah4YZSRmBa1oGu3IdR1903GWMhqKl7rmOFwuNgdrj6LRja4pZKzgpMzvFkimErCWyNNwfRamCoFRAyUbPaDZZINJa2+5V9hDwaBrdixxCz+v0RlTG3HKZf6Pa42SrzwaVKEiULhGdSG1ODZNBGFHJCHQdUQQBEEDCQYKIFACiB0QMbAa5CCiumGFulQpbpMYVISuukQ4EU+JMyVD3AeJoKikXAKtMVjzU+bpoVWN70bDZdZ0+3fQmYGrhttaIr23fkt4gR8kzgE5dWzwk900kLgB+IZgfopTm/6ltzpdR8KiEFbLIdBwWsv/wCRWiuxT8krHqzg4bJDD4nixNtgqvs+2E4Hmc0glxJyGz5DtlbblyJKPHn2pn6ahVWBVEkeHOh1D3RAEjcDXQIpQcoxS+RlNRk2/CMRitKIscJDQ0Zwcg2HkPILZ4CRkYCdVnsXgu6GW2sb9fS37q07N1GaRve0BuVb1Fe14AT8mmjjFV2gLj4KeP5n5J2RnH7UgWBFPT7W5uK7BBmZPUHxTSE3HTkpNHHmxTEZSPviMX8gqzYSI+KNa2hk02cADqpdEy9IwkX0vtf9NVExl2XDpBrbiN1sVZ0zbUsXPujz/lLLHxyylpR8Li8jL91x3urOsZ3WOtb+/ko2JU5EraiO928/RS87aigEgG4v0/gqzbLLU0RwWE4kqJuaNgGl+W3yOiqq15qHOfuyGXLl623063/RWUUgjpXyHRjGFx9hfbYqmwoGTCYi4avLpLW3JO9vyGnmgrlse5hzWVgKd5eXObbQFxJN7HmfbQeyi4vUfDYVFQRktdN35Opbyv69FJaxktRJGX3ia28rhrax28yf7sqOrndW10s7iSL92/IDZW9P+pPc+yIpe1HMZmZoCSB0UzB39+eI+TgE9hdOJGOcQAPM2H9/lQKGQQYo7kDmaUeuj62nnX8C0b2XKZuLogmwUV15yzsxwI2psIhso2IdCMJtpRBRyQSDCUIQUt0GBBIroAUqYTDBSoQlumBFSLrrrpYEN1LDLTyM6tVJFrCL7gq+Kp5I+FUSstYHULb6RbjdB/7MvqNfaZHDf9Q0nqoFSZMjYWmxfJYnyDrq0AvK0+aguYDUAf8A3Fb6MhkHHwRFIDz+SqsBaauYtjs1rXEOcdg1W/aohtKSLZnODR6/+lC7PQClazMwOc91wx2xPV3kByT2WbYpruNGClLD7FR2qpDSU73ta5sIGaO/if8A8j5dFSdmaoh7rnZpWo7b1rJcJrMhL3OIzzO1L3X5dAsTgpMEzmnorKnKcE5dwGkspHqmEvDKOFp5NBt1Uyi+yo55Tpnkc6/X6Knwma7AL6WVhPPlEVDEC+UtzPtyULHTGcXbfAb6Zi7Ny6hWlK/PSQkc2iw/g/RV9eTLUNoXHummNhyuE7g8l8Oja4+EZT7JMdPklVL4mwvdK4AAAag77AdVCwlxDJ6V/iYfkVDx2eQYbUSADLDJG43HK+tlLEjBiLJ2O7rxkdy9D9FLF5jtYD4eQq+Xg9mqtl7SPBiHLUkDb9ksLBTUDI42ZzGwMYz/AJW0v06lVmKzmaogoGg5DPxHtHUbC3qp1VM500WHU0n2zx9s8fcB39/ohfwPkZqSyiwQxxyOkaXHNIdBI87nrbp6Kjpo3OGmpKtu0T2Rtgw+H7gu4BtvRFhNBctkfawG1rn9lersVVX+yKS3PBY0MIpMPdJt3SSW6fM/3VYwyniukBNy4lajtDWthouA0gvl66kBZMKxpYNxbl5D4T4PSBqiGyrm1EtvGUQnlv4yvOnWzrt6LIaogVXNnlv4yj48v4yo3WOpFiEYVcJ5beMomzy/jKjdbCTLAFEoAmkt4yiE0n4yg9MfJOGiVQeNJ+MpeNJbxlD6TFknXXKFxpPxlLxpPxlL02LJMuuuofGkv4yu40n4ym9Njk0KFXR9+KUebSuE0l/GU3IxskoleLvDcoJOwVnSN1WqRX1NfqVuJGkOV11E8L8xNgHBxVi6Jjjq0FIaaEggxjVbsdfH4MmWin8ozeLXqamKMglrQXerjoB+SjMmLarhMvbJa45j+Vqjh1G92Z0DSS3KT5JsYRQNk4jaZgfbfVJa+G7LTGfT57cJrLMR2np3S0MLGtJbJO0OI8rlZRrDFWg28RXskmG0dXE2GenY+Njs7WnYOta/5KMeymBOeHOw2IkbG5/dTLqtb/a/sR/ls4rG5GbwubIGOJ0AuVcYI7iumqXm7pn725BWIwPDYbiOkY0EWIBP7p2Kjp4YhHHE1rRpZN+Y1vsmPHQT+UZ/EanLj8MrdWs7vqrKiAikmjF7E5hryO6kvwqhkIL6driDcXJTzYY4z3GAaW9k8+oQXhijoJt90VktMKiKqpnDNxo3NDbD2Wao6+d9bQ0bGlzuEWykHwZdAT0W3dTxZzJkGc/e5pqnoaaiEvw0LI+Oc0lhfMRzKS6hDGcMeWgmnjKKGnpTT1Bkpi6or3jK6S12s65P3KmGWn7PQP4ruJiEv/bJ1HqrMtaxmRjQ1p3DRZMMw+khdxGU8ec6lxFyfco46+HlMB6Gfyilw7D5quZ1VVC1zm1BcrerrYaGItDg4tFg0G1t+non3EuGUk22sDb+7qNJRU8xJkiDrnW5Kmj1KpyzJP7AfQzS7mTq6iSrqHSyEkna/JMkLVnCqG//AEzPmkdhdFb/AKdnzV786pX7X9hfRTXl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56" name="AutoShape 4" descr="data:image/jpeg;base64,/9j/4AAQSkZJRgABAQAAAQABAAD/2wBDAAgGBgcGBQgHBwcJCQgKDBQNDAsLDBkSEw8UHRofHh0aHBwgJC4nICIsIxwcKDcpLDAxNDQ0Hyc5PTgyPC4zNDL/2wBDAQkJCQwLDBgNDRgyIRwhMjIyMjIyMjIyMjIyMjIyMjIyMjIyMjIyMjIyMjIyMjIyMjIyMjIyMjIyMjIyMjIyMjL/wAARCADcARADASIAAhEBAxEB/8QAGwAAAQUBAQAAAAAAAAAAAAAAAgEDBAUGAAf/xAA8EAABAwIEAwYDCAEDBAMAAAABAAIDBBEFEiExE0FRBiIyYXGBFKHBI0JSkbHR4fAVJDNiNEOC8Qdjkv/EABsBAAEFAQEAAAAAAAAAAAAAAAIAAQMEBQYH/8QALhEAAgIBAwMDAgUFAQAAAAAAAAECAxEEEiEFMUETIlEUoQYVI0JhJDJScZGB/9oADAMBAAIRAxEAPwDhsiG64BGAuWZ0SFG6Ky4BENlG2EcAnGiy5o0RAIGwkda6MCwSAIgEAZy5LZEmHAslARWXWTZEcuSrrIRCLrIgF1ksjpArkVl1k2R2gbLrI7JLJ8jYBXckq6ycYBcisuskIBciI0SWT5ECQgKcQ2RJjDTigKdIuUJGiNMBjRQFOlAQpEwRooTeycIQEI0MONboiASgIwFG2OjgEWVKAjsgbCSEA0RgJAEYCDIaOAKWyVchyOcuXLkwhQlASBE0XQtiOsusjAubAEnyUlmH1T25hC4Dz0SSb7Cyl3IoCWye+HkzFuXUcroZInw6vaQOqZxl8D7kNWXWTiQWvbna9kPIsgZSkIRgguIvqOSFzg3fQdU6FkEhdZLZdZPkXANl1kS4p8jAWXWRWXWSyIbskI1ThAQkI0xhojVCRcJ0hAQiTFgaLU2QpBCbIUiZG0MlqAhPEISESYIYCNrUgTgCBsNcigeaUBcAjAtqo2FgQBElslshbHBXLktk2RxEoF0oCINQ5ECG6p1rdErWow3XZA5DonYTCDK6Y7N0HqrOqku0MF7u6Jujh4FI24sTqUE0zW3dceq06Y7YclKb3TIlWaemexkrg2Ui/qqytry1v2Lg/llcdCqbtTiNPHaebK5rDoXE6fkoFPXscwTiMMYW5Q0G409VPGvMVIU5KL2vuXDKnhteW6Ov3mHk79kFBUCN07X3HfzZib5rj6LM1GJxuw5/Bme15kuLnW45KAcUle1r7uY4blouHeyJ6PenxjJF9RtwautxgUtUZ4C2VlhxGDe3UJ3/AD1I8NLXnUbErHuxxwl4jY2cUNtcWLX+XUFQajEWulD47gEXcxw2Ui0EXhMD6zbymej01dFKC0HzsdwllrmMI1usTQ4vlLCO64cxyKtJqozXfm1OuirS0O2ZLHVqS4NRFOyVl2lPALKUmIOjdYOvdamF3EhY7qFS1FLqZaqtU0FZdZHZIQqyZN3AIQkI7eSQjyRJjMbIQkJy3khI8kaYw2QhcOicIQ2RJjMZcEBCeIQEXUiYLCGqc5IQAEQ1QthIIC6MbIQiUbHFC5JdchHFARBqQJ1o0QyYgQ1GGIwEQGuqichwQLC55KZh1O2oqsriO4MzgD+S6ndSZ+EXl847zxY5WDYA9Sjkq48PL6lgYCR39PEFoUaPhSmUrdT+1FrVPAZl2WcxKqLiWRmxTxx2lxHiCnku6O3EYd232WexbEI443FsgDtr31Cszi3LaHp0mtxmu1Vp4W0o1BOaR29gNVWYdI+LCJphdvElPDEp1I216KTiDXVOGyytJu6zi7qb2/RaDsz2cFfFDJOAaaM3YOTj5eQV9NV1JMq2Rdt2V2RVYX2adUhoLSGk3Ljuf2V2eylM2MMBe09R1W1bQxwtAaALbJiqja14I2IVeVtrfcnhXWuMHm1R2QbHUnJfK7W45KoxTsliET/iKV4kaBqw6OXqkkbALv8AyVfN3sw0DRuSbAKam61vuDZpq2ux42Jpqd8sckT4XssS15/RX9NWl9MHA95o113CusZwyGtjc2WONxHheAdPkseYZ8NqCxwLmbAgrU9Pcssx5p1Sxk0VPLaZuu69BpAPhYiNi0FeWUMxkkB6HW69OwqTi4dAeeW35LD6tXiKaNLp08tpkyy4hKuWHk1hshIQnEBRJiAIQkIyhIRIEAhA4JxCQpExhsoCE4dCgIRIZhFEEnslTCwEEqQLrhCOddEEIbc3TjGpmOK0XUhoQtanANba35BQSbbwhHWtbRTKKiNS7M7SIHU8z5BP0mGl1pJ7gcmdfVTnTMhYAABbSwVzT6XndMr23eIj1mQxcMABoFrLG9rKSWWjkkoHRsmaLhj3Wa7+VcVuJtiBJNgsJjmNvne6OM90brWri3JNFRwTWJHnUOL1+DYjNVS1B40jrSMH3vIenJT5cUmxCvZDG/IXOsS7YaXN1CxSNkVS2ty3c24DjycdiqyhFXPHVzQ3PCcC8bm3Nam2EvcUPUnVmCfBvsPibjD6WiivwZnZ3DpE22p9SvWqGGOmgaxjLAAAADYLznsHSBhlqXDvljWADZo3svRYySGg3IOzW7u8/ILHvsSsx8GnVH9PPyHUzDYHXmBqq+eQzxaHvNU2RgcCARp91gv89lFc3KC3RvqVHuZNBJERrjNHnaDcbl30CiCBpcXObmsdC43AUlpbBO4OuWO/IFDiEradrTsDqpas5wvIcmkuSnrwBMGAvlkIubOytYPNZzFsPDozIA0jY8/mpeL4iQ4sY8NMhsANSVVfGSzNHCgnkBOSzrRtv77+y6KqCgkmzDvnvbwiohe1s8bWC++nUhei4NOGwUdOSOIIzmAOwvdeW1b8Soal84giYxrsxc15fk6m1tQvR+yTTVYfHiD355JxfNtYdAOSyerQSqy+xN05ve0jTLko2SLkjeBQFOITspEIbKTmiSFEMwChKIoSjQwBQo0BRoYKyIBCNkQKTEBLKyCNz33sNrcz0USnxoQuPxFLHURXvl2LR5HmprwHAggEHkVDlwtklzEch6bhaGgt08Mq1csz9bXqJ81PhE2XFcPgzGWBwIFwwONz099VMhnhliEjKB/fcGsDpbFxO2llm66nldjcdPICGxBlwTpo0K9indHitNTN1kl8BtsQN1u2aLTKG5QXyZcNRe5bdzLVlK6WThwwxZm/7jrlzWHpfmVa09JDStLjZz/xWsuY5tPA2OMWa35+ahVNYbELGcIbspJGnHe1hsk1NYGaAqjq8SDSbpupqDlJLrLN4nXDUA6+qmrqcmPJqC4I+L4wXuc1pWccZqmVscbXSyuNg1guT5KRHDPX1gip43Pe82AC3mE9n4sMoi1jv9W8d6Zu7fJvl+qbVaqGmWPI9dcpnmWL4bLhtM2erIMt7CNhuIvXqU1g1CKahrHOtaTKGkaXAGive0+C4pLXF8kHFbuXRDQjzCZp446elEbqYscPCCP0vsrNdylWnnOSjZBqzsafsiWR4fbNe56WWwhdnZrax5fv5Lz7AqngTcN3daTfXmtVVYzh+F07HVs+UynJFC0ZpJTfZrdzqsu6Endx5NKqcfTLiStYG6Pe4DawytUCapvYlwaD1dZVeI1ckkLRUySUkl7injAkfbkCdgfS6z01LTPlfJJQPe9veJqJc7gOuW+iUYSfdkmUuxsGObO4Wc0tFrkG4VJ2lq2UMX20gFtQCeXoq5uEmSmbW0D34bPC5pZLESGuF9Q5uxVrjPZyixKEu4YlcT3pJCXPcb8z+ys6dwrmnJ8AXb5RcYo86nr3mYVUzc07S58bSLiMAanzICtaalq6iniqWZnCTXPIC12vOxT7KP8Ax2IT8GkY+Rr9TIfLQjoFOcyuq/8AdljjvvkNytyNyi8dl8mUqJSWc/8AhUyQlzc51aXEj9Fr+ylE2kwv7NzgxxuYyLAHqFVPo42U/CabNA3P6qx7L4i+aaqoXN7kf2kTvImxH191X61uu0W6HZdw9HFVajEvJo0hSpCuHRviISiKEo0IBwshO6MoDupEMwShKIoTsiQwBQlE43QlEMcLoxZACiCJiCAuVZ4dRPMbaotvd2WFpHid1PkExh9J8TOM/wDtt8VufktSQ1hboO43I0D52WnoNHvfqS7eDP1mp2eyPcxGPwvpO0dOwvLi+Fshdc62vf8ARM9n5DXdpK6tBvHTt4EZvoSd/lZSe38zaOmpa17u+HuZoSNLXsCs52dx2WgZC6KU1ERb9rBHSZWAn/lvfzN10F6cqVFeTGqmq7cvk9CmnAbo61lVVVWyO5zi/qm3Y4wUgqeG4BxsGkAlp6W5n5Kjr6yucwvvGANdLH8z9PZVa+nuXOS49ckuEN4ni7WAjMCVkavEzJIMrSfMmwHqna6Rz5CZIIT7W+qgU9F8fXw0zI2gySBthfmrEqIVQeSD6idj4PROxNDkwr/ISNPGqb2uLWYDpYea0xCGCFlPBHBGLMjaGNHkNE5uuB1Frttc2dBVHbBIg1tDFWNGcEPb4XNNiPdZjE8CZFC4tZ3jdxkc8l1gtplTM1Kyoa5rhe4sVNpdTOuSS7DWRjJcnlML6qKaN1O7I0am5v7LRR4HVy9o8N7QvlbMxjcz25AOG4tsHDy125bpmbDGUuOSwsJDS3MwnZavCCH4fEJA19mlrm30K3LtQ0k4+StVp8LkSlwwQV3xdRK5zg7MG252t8lV1HwdPiM0tHSPnrpbB8r35z7nYBaAgNaIql5yDRshHddba/n6pWimjPcEYtsG6qGOcYzwWfbnc1yVraR5w+RtcQ4PFy3kFdw0kYo7M1DhmFxyVPieLxieOlbq95Ayn9T5K8hlbBCyNxu0ABKKw8DTz3SMh2mw+Us+Jpv9xmtvxDoqCgxIVAOSWEFps4EG4PmFscWnj+2aXd0jReZVkZdWyVFO7JNffk71W/pKnfU3jLRn6iaokn8mmqP9tznPzm2mlgPZNdlpHNx9oGofG8O9N1UU2JOqYjE/SQaEdFJwqp+CxmmmJs0PAd6HQq/OtWaOcIrnDKM7P6iMs8Ho6QpeqQrzY6dPIhQlEUJRIQBQlEd0J3RoQJQFGdkBRoEF1kJRJOSIY4BPQwSVErYomF73bAJIYXzysiiBc9xsFr6Ghiw6nIaQZXDvyW3/AIV3S6SV7+EVNTqVSseSJQ0opXltw7g7nq87+3JTNW2d97ceX8poPZG0uOxOnmVXY92giwHBp65zc8g0iafvPO38ro660koxMOc9zcmY3/5Qrop5KDB4nZqiImaYfdZmGgP6qBhn+loo4qeMOeB3ppBYD35/+lU0UFRXVUuIVzy6SVxe97vvH+8vRXJc/Jlijfa3i8I/Pb+lWZw9uEV92WDPUCJzmOeXvksHOI210203+qqa2pmfKeK65abZGnusR1booSRNUxMdvkjOZ3y0UOoe2VwmjDskrcwDtweam0bX9rGl3Isz3EarR9g6E1OKzVrgOHTM0cdg52g+V1m3FpdYq6wPEaWhpDG9xErnlxLXEEdAq3UYb4OHyT0z2SUj0wSR2uJGkddUjpo42F75APJYeTGdM0UucjdrzbN7jmnafGmSxkXL4z42O0Lffr5rAXSNP8P/AKXvr7fJtXzRx075nOs1ovcnRQH4jxpInQ1Do4+bAAQ8HqVmcdxaN2BOpIZWvLmh9r97KD0UunqY5aWLheAMFvLRWqNJVS90Fggs1FlnEmS8QhjNWx7iA5vhPqpNCw00DI3CxG/QqpqpeI1rNM7m2uWm99t0tLjFM2lp31ThHI/ugk6Fw3HrooNbQ5LdEv6LVYXpzZqG1AYPJQq+tEUDnCw9kLJWyRtc03DhcKHWROqQGE93ms6M+cM0kk+SrwdnxFfLVT3LybNvyC0NW1hs8cUW5NeQD7Kpw5oY55A7ucgeymuxCOYOZTxPqS3Q5RoPdTN5YpJvky+M4k+WQshikLhoTbRUD43sJ4jcrvNa6tbXy5mspoqZpdYudvdZqupp42PkcDI8AkX0BK6rpM0q8LsYfUIrdy8sry3hyidoF2+K3MKfURh0Ye3YhVWB0VU2GWaskkOc3ZG/cD0Wijps2EPNtYrkeituzbap4wpcMp7Mwa8rk2mFVJq8HpJzq50YDvUaKYV5bTY9W4XPkhneyI65Tq0+xWpoe2McoArKe1/+7DqP/wArk9d0HUKyU6cSTb4Xc2KOo17Up8M053SHZM01dTVjM1PMyTyB1HsnSsGVc63tmsP+TRhNSWYvIB2SJUh3RBgFCdkRQlGgQSkKVCUQxqcFw19LG6eduWV+jWnkFMqJu8I2nvu19B1Tss2X18lVyTNbnN+886m/5ey6yqqNMFCJzVtjsk5MZqJWtc0X05c9Ovmsb2lL8axmKk1+Fo2h8lub3bD1srrEavhNJYC97tI2E+N37DckKlcDE11yHyOOZ7/xuO56/wADzVmHfJXkxpzWwRDhgNsLC37j3+ZVVWPdKe/I5w6NFh8lKqai1zfX+/35KoqKl9yA4jzCtVxfkgbyyLNHlaSGBrepsEzBURvjfTh2ZzTxGkbW2P0Uatkcbue4u83G6iRufTysmAJcDax6dFHCLhPcSLkm1cjaeGSU6AC+qz0U1VbM5xJJ3V1Xh81OHBjuCDdwO6b+D4UQyC7eg+iVzTlkJDFPWT3AJPmrOGokaQ8OIcPn5KJDTBriQPMj6jyUwRgWtsqrQQsk4dJFO4eFwD7DZpNvy11WowCXhQPjmeA2nLgSeg5/kso4Zb3HdIIIV20h4jp4ySKstfIR+Btv1sEEllDosRUzTxzVDeI2N0rXsBNtNlBmYanB8QYPHDOZmHz3VvJGHRNZsXOuR+ih4ZHnbWB20gddNjgLyWuDYmyQ09M53emh4sd+dtHD9Cr0De3RYTBml2NYFCR4JahjvQNutsH8OZ0JPeAv6hZGu0zjP1I9mbHT9QpQ2S7oqjTmq49C2V8WYOu9m7b8wpXZrB6vC6EUVXVfFsY45MrsjS3S2YWvdTqWiArHz6XcLKaI3B3d0PRV4WcY8FycU3kj17MupkjYRzDbn5rOVbI5tG5nnrbRamTDjN3nEe6iSUsUYI59VoaW702RySawjF1ULg4DLbXZJU1Bp6N0I0MgtbyVzWtjY87brL1s3GqbjwtFguspfqxTfY5/UfptlaMs4lY8AgOIshhjkp39112Iohknlaebrj0UhjbuvyKklHKy+5BOXBJhzA8RhLXjmDYhXdJ2grYLNnPHZ/z0cPdVMAykZgbDmFLfA1zczfcWVeymm9bL4p/yV4W21PfVJo1lHiFPXMvC/vAasdo4KQViWtdG8OY4tcDoQbEK3osbe2zKoFw24jRr7hc3rvw9OGZ6Z5Xx5NzSdZjP23cP58F4hJSMlZK0PjcHNOxBXO1XOuLi8SWGbakpLKEJQEpShuiSHNTPUaG6q6moY4d6/s61/wC/3VFLUPA7r8voAf1/v5KDPWvFy6UHreEWPt/fzXXdzlW8EWokgDy4Ruzai7tT5j++iqamobrb8ypc9YNbRREcvsyOv9/NUVXWNBOYtA6BgBVitZIZsjVVQDcX+arZJL3JOg530CekkMru40nqXJqfDPimt+MJEQ73DGmfy9FfitqI1juyC4fFsjLCDE43zdQFLZTtcS9/haL6p4hgY7QNJsGtA0DRsFzjmYIx4QbuPWyU48YC3D9BTCWF2ceMG/odFAp25GvpZN2Gw828irMztpqHK03lk2A5DkoNREZGtdGbzR7+fkqM1ywkwXtvCGgjiRnMw9RzCaLgW5m6NO4/Cf2QCoEwsDZ43HMJG3DrgXH3h1CgaCTFec7SDpyPkrvs2z4ijhneSeDGYj6h2qzs7jE3OO80anzb19tirnszMeJPAxxcyRomYBzI0P0Qy7BGqiIe5zwb5QSLeaiYWzLRl50zB36qXDms5p/CSR7IaRmWhY3ezbIAguz1C04n8Qf+w1+Xyc8Afoo2O9pcHfjMWFwVzm4kDkZJG27GPOzSevyTWOYnLgfZSaSlcW1lbJw43D7jdi5eWYRRv/zdNxmlzXSd65Nz53635onBSTyKE9r4PZcM7SywTGjxWEU9Yw2P4X2NrjofJaeGtpp2hwIBPmvL8SqcQLgXg1Yjb9oyQWkFuYcNz67oIccfSshdFJI+N5ALS20jD5jmPMLNs0bXurNOnXRfEz1Wes4bDk181nKvFWMkLS+xPmqaXEpZabO6uaWkGzYu+425WHNZf/LQ1FeYJDPG53djfJoHO6eqk0uknKXu4Du1tcF7OS7xGuMpc1jr33KrdFxbY25pLLrqavTgomDZb6km2Q5nWqxb8IU6NpzD+hRTHnqT5ZfqrEsMT2HkUClulKCBm8JEmMFpA2tvYXU+KIFwFiB6/L9ym6WLO8yAaW33UyBveLb69LX/AJVadmFheAVHPcCWmDhmaB6jQW+g/VRnR7hwsQrcsaR4vO+/v6qLNTu3IuAdMpvr9T5qSi/KwwbKvKIUM01LLnjcR1HI+qu6TEI6wZfDKBq0nf0VQ5lxbf8AvzUZ7SzvtJDgbgg7H1UWu6bTrI5axL5JtLrrdK+OY/BqC4dUOYKtw/EhVXil7s7dx+IdQppPJcTqNNZp7HXYuUdVTfC+CnB8FgXEttmKhVEdVlJjqHNG+jdfkpiUIaddbTwnlfyDdoqreWsMy9ZcZuJI93lZ/wDCq3MY92rQzXxHUrf2DhY6+oumnYfRyeOliP8A4rRr684cyj/woT6R/jIxfxFNTsAhhzvH3nnu39OagTVL3vc57y553cd16B/hsOcdaKI+yNmD4c03FFD7tup1+I61zsf2I10ez/JHmucuXBrr9xhv+Ileotw+iG1JAP8AwCebS0zfDTxD0YFFP8SZ7Q+4a6S/Mjyjgyl17OcTztzTsVHVl12U0zj5MK9Xaxjdo2j0aEYJ6lU59em+0PuSx6VFfuPKZOzlfVyCVtBURSc3Nba6fZ2TxYgXhkJGxc2xC9Qv5ldv1UD63d2UUSLpta7s8wl7KYwyIk0L3AajKQbHnp0PMKho2TYPjVOySN7IHSWAe0gsJ0LTfl0PkvbVFxDD6XE6cw1cTZGnYkatPUFFT1qWcWR4Bs6dHHsZnYW5XO5nYJY9Ibbap50PBmfGbksJF+qDLp0K3YT3RyjLlFptMoe0MTq5rgG2ZGGBoPIA/wAoJuz7KdtNK0aggmytpo2mOa4uTG79/op7ctTQxcy0Nv7hSp4IsIh4nRh0LapjSTlAkAPjb++xCiyUTIoQ4WkDm5myEeIfRaQsaKR2cd0NOa/RUDpopsFn4b8zeE6RpGpYQbE/Q+xTKe2S+GO4bo4XcxeO4nRRDhwxBjicsxhORrhycbc779VU0j6nE580cTGvN259SGjowcgqrEWSGvcHuuS7ujoFt+zVG1jGm3/HVTtKAHdYZKiwqppsNY+pnEkgNhcW06X6qORqrrHxxYqWjj8Urxcc7JrFKJkM9PDCHcWRhJaNb2+qv6XVfsmQ2QxyiuZBaN8ltXEWKs6qDNQiS2oN9uRTYZbDwS0WIvr6q1ZBxcPLbWuzpsVF6uL8/wAjtZiM4WBJTDa/TdPtFq3KRvsCP3TGBn7OSM20O1/3UudnDqo3W0PK376J5YVkkxR5imTMpc4RjYf3YoJwI2O7tmtbdwvb2AP06J9rQ0a7HW38FRcRcY6MRjxSPAsdPkq9eXNJEsuI5I0sVnBrb5yL2G/oFFlZdpItfYAdeg/dTah4YZSRmBa1oGu3IdR1903GWMhqKl7rmOFwuNgdrj6LRja4pZKzgpMzvFkimErCWyNNwfRamCoFRAyUbPaDZZINJa2+5V9hDwaBrdixxCz+v0RlTG3HKZf6Pa42SrzwaVKEiULhGdSG1ODZNBGFHJCHQdUQQBEEDCQYKIFACiB0QMbAa5CCiumGFulQpbpMYVISuukQ4EU+JMyVD3AeJoKikXAKtMVjzU+bpoVWN70bDZdZ0+3fQmYGrhttaIr23fkt4gR8kzgE5dWzwk900kLgB+IZgfopTm/6ltzpdR8KiEFbLIdBwWsv/wCRWiuxT8krHqzg4bJDD4nixNtgqvs+2E4Hmc0glxJyGz5DtlbblyJKPHn2pn6ahVWBVEkeHOh1D3RAEjcDXQIpQcoxS+RlNRk2/CMRitKIscJDQ0Zwcg2HkPILZ4CRkYCdVnsXgu6GW2sb9fS37q07N1GaRve0BuVb1Fe14AT8mmjjFV2gLj4KeP5n5J2RnH7UgWBFPT7W5uK7BBmZPUHxTSE3HTkpNHHmxTEZSPviMX8gqzYSI+KNa2hk02cADqpdEy9IwkX0vtf9NVExl2XDpBrbiN1sVZ0zbUsXPujz/lLLHxyylpR8Li8jL91x3urOsZ3WOtb+/ko2JU5EraiO928/RS87aigEgG4v0/gqzbLLU0RwWE4kqJuaNgGl+W3yOiqq15qHOfuyGXLl623063/RWUUgjpXyHRjGFx9hfbYqmwoGTCYi4avLpLW3JO9vyGnmgrlse5hzWVgKd5eXObbQFxJN7HmfbQeyi4vUfDYVFQRktdN35Opbyv69FJaxktRJGX3ia28rhrax28yf7sqOrndW10s7iSL92/IDZW9P+pPc+yIpe1HMZmZoCSB0UzB39+eI+TgE9hdOJGOcQAPM2H9/lQKGQQYo7kDmaUeuj62nnX8C0b2XKZuLogmwUV15yzsxwI2psIhso2IdCMJtpRBRyQSDCUIQUt0GBBIroAUqYTDBSoQlumBFSLrrrpYEN1LDLTyM6tVJFrCL7gq+Kp5I+FUSstYHULb6RbjdB/7MvqNfaZHDf9Q0nqoFSZMjYWmxfJYnyDrq0AvK0+aguYDUAf8A3Fb6MhkHHwRFIDz+SqsBaauYtjs1rXEOcdg1W/aohtKSLZnODR6/+lC7PQClazMwOc91wx2xPV3kByT2WbYpruNGClLD7FR2qpDSU73ta5sIGaO/if8A8j5dFSdmaoh7rnZpWo7b1rJcJrMhL3OIzzO1L3X5dAsTgpMEzmnorKnKcE5dwGkspHqmEvDKOFp5NBt1Uyi+yo55Tpnkc6/X6Knwma7AL6WVhPPlEVDEC+UtzPtyULHTGcXbfAb6Zi7Ny6hWlK/PSQkc2iw/g/RV9eTLUNoXHummNhyuE7g8l8Oja4+EZT7JMdPklVL4mwvdK4AAAag77AdVCwlxDJ6V/iYfkVDx2eQYbUSADLDJG43HK+tlLEjBiLJ2O7rxkdy9D9FLF5jtYD4eQq+Xg9mqtl7SPBiHLUkDb9ksLBTUDI42ZzGwMYz/AJW0v06lVmKzmaogoGg5DPxHtHUbC3qp1VM500WHU0n2zx9s8fcB39/ohfwPkZqSyiwQxxyOkaXHNIdBI87nrbp6Kjpo3OGmpKtu0T2Rtgw+H7gu4BtvRFhNBctkfawG1rn9lersVVX+yKS3PBY0MIpMPdJt3SSW6fM/3VYwyniukBNy4lajtDWthouA0gvl66kBZMKxpYNxbl5D4T4PSBqiGyrm1EtvGUQnlv4yvOnWzrt6LIaogVXNnlv4yj48v4yo3WOpFiEYVcJ5beMomzy/jKjdbCTLAFEoAmkt4yiE0n4yg9MfJOGiVQeNJ+MpeNJbxlD6TFknXXKFxpPxlLxpPxlL02LJMuuuofGkv4yu40n4ym9Njk0KFXR9+KUebSuE0l/GU3IxskoleLvDcoJOwVnSN1WqRX1NfqVuJGkOV11E8L8xNgHBxVi6Jjjq0FIaaEggxjVbsdfH4MmWin8ozeLXqamKMglrQXerjoB+SjMmLarhMvbJa45j+Vqjh1G92Z0DSS3KT5JsYRQNk4jaZgfbfVJa+G7LTGfT57cJrLMR2np3S0MLGtJbJO0OI8rlZRrDFWg28RXskmG0dXE2GenY+Njs7WnYOta/5KMeymBOeHOw2IkbG5/dTLqtb/a/sR/ls4rG5GbwubIGOJ0AuVcYI7iumqXm7pn725BWIwPDYbiOkY0EWIBP7p2Kjp4YhHHE1rRpZN+Y1vsmPHQT+UZ/EanLj8MrdWs7vqrKiAikmjF7E5hryO6kvwqhkIL6driDcXJTzYY4z3GAaW9k8+oQXhijoJt90VktMKiKqpnDNxo3NDbD2Wao6+d9bQ0bGlzuEWykHwZdAT0W3dTxZzJkGc/e5pqnoaaiEvw0LI+Oc0lhfMRzKS6hDGcMeWgmnjKKGnpTT1Bkpi6or3jK6S12s65P3KmGWn7PQP4ruJiEv/bJ1HqrMtaxmRjQ1p3DRZMMw+khdxGU8ec6lxFyfco46+HlMB6Gfyilw7D5quZ1VVC1zm1BcrerrYaGItDg4tFg0G1t+non3EuGUk22sDb+7qNJRU8xJkiDrnW5Kmj1KpyzJP7AfQzS7mTq6iSrqHSyEkna/JMkLVnCqG//AEzPmkdhdFb/AKdnzV786pX7X9hfRTXl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558" name="Picture 6" descr="http://pic.baike.soso.com/p/20111024/20111024230202-583144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8476" y="3979923"/>
            <a:ext cx="3305922" cy="1815836"/>
          </a:xfrm>
          <a:prstGeom prst="roundRect">
            <a:avLst/>
          </a:prstGeom>
          <a:noFill/>
        </p:spPr>
      </p:pic>
      <p:grpSp>
        <p:nvGrpSpPr>
          <p:cNvPr id="30" name="组合 29"/>
          <p:cNvGrpSpPr/>
          <p:nvPr/>
        </p:nvGrpSpPr>
        <p:grpSpPr>
          <a:xfrm>
            <a:off x="0" y="337059"/>
            <a:ext cx="9144000" cy="1144910"/>
            <a:chOff x="0" y="265837"/>
            <a:chExt cx="12190413" cy="1144910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358164"/>
              <a:ext cx="12190413" cy="1052583"/>
              <a:chOff x="0" y="358164"/>
              <a:chExt cx="12190413" cy="1052583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0" y="909514"/>
                <a:ext cx="9826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V="1">
                <a:off x="974171" y="494400"/>
                <a:ext cx="144016" cy="432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1122078" y="491568"/>
                <a:ext cx="376973" cy="91917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1495161" y="358164"/>
                <a:ext cx="927637" cy="105258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2422799" y="358164"/>
                <a:ext cx="188485" cy="5262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2598927" y="884800"/>
                <a:ext cx="9591486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47834" y="265837"/>
              <a:ext cx="548488" cy="486214"/>
              <a:chOff x="847834" y="265837"/>
              <a:chExt cx="548488" cy="486214"/>
            </a:xfrm>
          </p:grpSpPr>
          <p:sp>
            <p:nvSpPr>
              <p:cNvPr id="40" name="椭圆 17"/>
              <p:cNvSpPr/>
              <p:nvPr/>
            </p:nvSpPr>
            <p:spPr>
              <a:xfrm>
                <a:off x="901862" y="327178"/>
                <a:ext cx="440432" cy="390426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17"/>
              <p:cNvSpPr/>
              <p:nvPr/>
            </p:nvSpPr>
            <p:spPr>
              <a:xfrm>
                <a:off x="847834" y="265837"/>
                <a:ext cx="548488" cy="486214"/>
              </a:xfrm>
              <a:custGeom>
                <a:avLst/>
                <a:gdLst>
                  <a:gd name="connsiteX0" fmla="*/ 222830 w 440432"/>
                  <a:gd name="connsiteY0" fmla="*/ 154508 h 390426"/>
                  <a:gd name="connsiteX1" fmla="*/ 85998 w 440432"/>
                  <a:gd name="connsiteY1" fmla="*/ 390426 h 390426"/>
                  <a:gd name="connsiteX2" fmla="*/ 0 w 440432"/>
                  <a:gd name="connsiteY2" fmla="*/ 220216 h 390426"/>
                  <a:gd name="connsiteX3" fmla="*/ 220216 w 440432"/>
                  <a:gd name="connsiteY3" fmla="*/ 0 h 390426"/>
                  <a:gd name="connsiteX4" fmla="*/ 440432 w 440432"/>
                  <a:gd name="connsiteY4" fmla="*/ 220216 h 390426"/>
                  <a:gd name="connsiteX5" fmla="*/ 358193 w 440432"/>
                  <a:gd name="connsiteY5" fmla="*/ 387892 h 390426"/>
                  <a:gd name="connsiteX6" fmla="*/ 314270 w 440432"/>
                  <a:gd name="connsiteY6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  <a:gd name="connsiteX5" fmla="*/ 314270 w 440432"/>
                  <a:gd name="connsiteY5" fmla="*/ 245948 h 390426"/>
                  <a:gd name="connsiteX0" fmla="*/ 85998 w 440432"/>
                  <a:gd name="connsiteY0" fmla="*/ 390426 h 390426"/>
                  <a:gd name="connsiteX1" fmla="*/ 0 w 440432"/>
                  <a:gd name="connsiteY1" fmla="*/ 220216 h 390426"/>
                  <a:gd name="connsiteX2" fmla="*/ 220216 w 440432"/>
                  <a:gd name="connsiteY2" fmla="*/ 0 h 390426"/>
                  <a:gd name="connsiteX3" fmla="*/ 440432 w 440432"/>
                  <a:gd name="connsiteY3" fmla="*/ 220216 h 390426"/>
                  <a:gd name="connsiteX4" fmla="*/ 358193 w 440432"/>
                  <a:gd name="connsiteY4" fmla="*/ 387892 h 39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0432" h="390426">
                    <a:moveTo>
                      <a:pt x="85998" y="390426"/>
                    </a:moveTo>
                    <a:cubicBezTo>
                      <a:pt x="32780" y="352814"/>
                      <a:pt x="0" y="290343"/>
                      <a:pt x="0" y="220216"/>
                    </a:cubicBezTo>
                    <a:cubicBezTo>
                      <a:pt x="0" y="98594"/>
                      <a:pt x="98594" y="0"/>
                      <a:pt x="220216" y="0"/>
                    </a:cubicBezTo>
                    <a:cubicBezTo>
                      <a:pt x="341838" y="0"/>
                      <a:pt x="440432" y="98594"/>
                      <a:pt x="440432" y="220216"/>
                    </a:cubicBezTo>
                    <a:cubicBezTo>
                      <a:pt x="440432" y="288696"/>
                      <a:pt x="409175" y="349876"/>
                      <a:pt x="358193" y="38789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0" name="Oval 42"/>
          <p:cNvSpPr>
            <a:spLocks noChangeArrowheads="1"/>
          </p:cNvSpPr>
          <p:nvPr/>
        </p:nvSpPr>
        <p:spPr bwMode="auto">
          <a:xfrm>
            <a:off x="3895059" y="5560319"/>
            <a:ext cx="187325" cy="203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" name="Straight Connector 85"/>
          <p:cNvSpPr>
            <a:spLocks noChangeShapeType="1"/>
          </p:cNvSpPr>
          <p:nvPr/>
        </p:nvSpPr>
        <p:spPr bwMode="auto">
          <a:xfrm flipH="1" flipV="1">
            <a:off x="4019159" y="5738182"/>
            <a:ext cx="664307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Straight Connector 85"/>
          <p:cNvSpPr>
            <a:spLocks noChangeShapeType="1"/>
          </p:cNvSpPr>
          <p:nvPr/>
        </p:nvSpPr>
        <p:spPr bwMode="auto">
          <a:xfrm flipH="1" flipV="1">
            <a:off x="4675272" y="3624705"/>
            <a:ext cx="0" cy="2119862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Oval 42"/>
          <p:cNvSpPr>
            <a:spLocks noChangeArrowheads="1"/>
          </p:cNvSpPr>
          <p:nvPr/>
        </p:nvSpPr>
        <p:spPr bwMode="auto">
          <a:xfrm>
            <a:off x="4740731" y="1679994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5" name="Oval 42"/>
          <p:cNvSpPr>
            <a:spLocks noChangeArrowheads="1"/>
          </p:cNvSpPr>
          <p:nvPr/>
        </p:nvSpPr>
        <p:spPr bwMode="auto">
          <a:xfrm>
            <a:off x="4741348" y="2401348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6" name="Oval 42"/>
          <p:cNvSpPr>
            <a:spLocks noChangeArrowheads="1"/>
          </p:cNvSpPr>
          <p:nvPr/>
        </p:nvSpPr>
        <p:spPr bwMode="auto">
          <a:xfrm>
            <a:off x="4741348" y="3062477"/>
            <a:ext cx="145915" cy="120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121954" tIns="60977" rIns="121954" bIns="60977"/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4675272" y="3574485"/>
            <a:ext cx="4127404" cy="45719"/>
          </a:xfrm>
          <a:prstGeom prst="rect">
            <a:avLst/>
          </a:prstGeom>
          <a:solidFill>
            <a:srgbClr val="00A2D8"/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91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26182</TotalTime>
  <Words>1851</Words>
  <Application>Microsoft Office PowerPoint</Application>
  <PresentationFormat>全屏显示(4:3)</PresentationFormat>
  <Paragraphs>599</Paragraphs>
  <Slides>33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joeyzhong(钟科)</cp:lastModifiedBy>
  <cp:revision>1256</cp:revision>
  <dcterms:created xsi:type="dcterms:W3CDTF">2016-09-07T08:31:05Z</dcterms:created>
  <dcterms:modified xsi:type="dcterms:W3CDTF">2016-10-28T08:03:06Z</dcterms:modified>
</cp:coreProperties>
</file>